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6" r:id="rId2"/>
    <p:sldId id="318" r:id="rId3"/>
    <p:sldId id="320" r:id="rId4"/>
    <p:sldId id="287" r:id="rId5"/>
    <p:sldId id="310" r:id="rId6"/>
    <p:sldId id="319" r:id="rId7"/>
    <p:sldId id="289" r:id="rId8"/>
    <p:sldId id="278" r:id="rId9"/>
    <p:sldId id="311" r:id="rId10"/>
    <p:sldId id="275" r:id="rId11"/>
    <p:sldId id="290" r:id="rId12"/>
    <p:sldId id="291" r:id="rId13"/>
    <p:sldId id="312" r:id="rId14"/>
    <p:sldId id="263" r:id="rId15"/>
    <p:sldId id="292" r:id="rId16"/>
    <p:sldId id="293" r:id="rId17"/>
    <p:sldId id="309" r:id="rId18"/>
    <p:sldId id="294" r:id="rId19"/>
    <p:sldId id="308" r:id="rId20"/>
    <p:sldId id="295" r:id="rId21"/>
    <p:sldId id="297" r:id="rId22"/>
    <p:sldId id="313" r:id="rId23"/>
    <p:sldId id="296" r:id="rId24"/>
    <p:sldId id="298" r:id="rId25"/>
    <p:sldId id="299" r:id="rId26"/>
    <p:sldId id="300" r:id="rId27"/>
    <p:sldId id="303" r:id="rId28"/>
    <p:sldId id="323" r:id="rId29"/>
    <p:sldId id="301" r:id="rId30"/>
    <p:sldId id="322" r:id="rId31"/>
    <p:sldId id="302" r:id="rId32"/>
    <p:sldId id="304" r:id="rId33"/>
    <p:sldId id="314" r:id="rId34"/>
    <p:sldId id="305" r:id="rId35"/>
    <p:sldId id="315" r:id="rId36"/>
    <p:sldId id="306" r:id="rId37"/>
    <p:sldId id="307" r:id="rId38"/>
    <p:sldId id="321" r:id="rId39"/>
    <p:sldId id="266" r:id="rId40"/>
    <p:sldId id="26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330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9" autoAdjust="0"/>
    <p:restoredTop sz="94660"/>
  </p:normalViewPr>
  <p:slideViewPr>
    <p:cSldViewPr snapToGrid="0">
      <p:cViewPr varScale="1">
        <p:scale>
          <a:sx n="97" d="100"/>
          <a:sy n="97" d="100"/>
        </p:scale>
        <p:origin x="108" y="12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0FC5E4-148A-4F5C-8360-7D65C23D029F}"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B1C77-5FA8-47C7-B2E3-9737A7B7257F}" type="slidenum">
              <a:rPr lang="en-US" smtClean="0"/>
              <a:t>‹#›</a:t>
            </a:fld>
            <a:endParaRPr lang="en-US"/>
          </a:p>
        </p:txBody>
      </p:sp>
    </p:spTree>
    <p:extLst>
      <p:ext uri="{BB962C8B-B14F-4D97-AF65-F5344CB8AC3E}">
        <p14:creationId xmlns:p14="http://schemas.microsoft.com/office/powerpoint/2010/main" val="1505644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0FC5E4-148A-4F5C-8360-7D65C23D029F}"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B1C77-5FA8-47C7-B2E3-9737A7B7257F}" type="slidenum">
              <a:rPr lang="en-US" smtClean="0"/>
              <a:t>‹#›</a:t>
            </a:fld>
            <a:endParaRPr lang="en-US"/>
          </a:p>
        </p:txBody>
      </p:sp>
    </p:spTree>
    <p:extLst>
      <p:ext uri="{BB962C8B-B14F-4D97-AF65-F5344CB8AC3E}">
        <p14:creationId xmlns:p14="http://schemas.microsoft.com/office/powerpoint/2010/main" val="2543283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0FC5E4-148A-4F5C-8360-7D65C23D029F}"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B1C77-5FA8-47C7-B2E3-9737A7B7257F}" type="slidenum">
              <a:rPr lang="en-US" smtClean="0"/>
              <a:t>‹#›</a:t>
            </a:fld>
            <a:endParaRPr lang="en-US"/>
          </a:p>
        </p:txBody>
      </p:sp>
    </p:spTree>
    <p:extLst>
      <p:ext uri="{BB962C8B-B14F-4D97-AF65-F5344CB8AC3E}">
        <p14:creationId xmlns:p14="http://schemas.microsoft.com/office/powerpoint/2010/main" val="326173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0FC5E4-148A-4F5C-8360-7D65C23D029F}"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B1C77-5FA8-47C7-B2E3-9737A7B7257F}" type="slidenum">
              <a:rPr lang="en-US" smtClean="0"/>
              <a:t>‹#›</a:t>
            </a:fld>
            <a:endParaRPr lang="en-US"/>
          </a:p>
        </p:txBody>
      </p:sp>
    </p:spTree>
    <p:extLst>
      <p:ext uri="{BB962C8B-B14F-4D97-AF65-F5344CB8AC3E}">
        <p14:creationId xmlns:p14="http://schemas.microsoft.com/office/powerpoint/2010/main" val="366811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0FC5E4-148A-4F5C-8360-7D65C23D029F}"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B1C77-5FA8-47C7-B2E3-9737A7B7257F}" type="slidenum">
              <a:rPr lang="en-US" smtClean="0"/>
              <a:t>‹#›</a:t>
            </a:fld>
            <a:endParaRPr lang="en-US"/>
          </a:p>
        </p:txBody>
      </p:sp>
    </p:spTree>
    <p:extLst>
      <p:ext uri="{BB962C8B-B14F-4D97-AF65-F5344CB8AC3E}">
        <p14:creationId xmlns:p14="http://schemas.microsoft.com/office/powerpoint/2010/main" val="191700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0FC5E4-148A-4F5C-8360-7D65C23D029F}"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B1C77-5FA8-47C7-B2E3-9737A7B7257F}" type="slidenum">
              <a:rPr lang="en-US" smtClean="0"/>
              <a:t>‹#›</a:t>
            </a:fld>
            <a:endParaRPr lang="en-US"/>
          </a:p>
        </p:txBody>
      </p:sp>
    </p:spTree>
    <p:extLst>
      <p:ext uri="{BB962C8B-B14F-4D97-AF65-F5344CB8AC3E}">
        <p14:creationId xmlns:p14="http://schemas.microsoft.com/office/powerpoint/2010/main" val="192229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0FC5E4-148A-4F5C-8360-7D65C23D029F}" type="datetimeFigureOut">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B1C77-5FA8-47C7-B2E3-9737A7B7257F}" type="slidenum">
              <a:rPr lang="en-US" smtClean="0"/>
              <a:t>‹#›</a:t>
            </a:fld>
            <a:endParaRPr lang="en-US"/>
          </a:p>
        </p:txBody>
      </p:sp>
    </p:spTree>
    <p:extLst>
      <p:ext uri="{BB962C8B-B14F-4D97-AF65-F5344CB8AC3E}">
        <p14:creationId xmlns:p14="http://schemas.microsoft.com/office/powerpoint/2010/main" val="144935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0FC5E4-148A-4F5C-8360-7D65C23D029F}" type="datetimeFigureOut">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B1C77-5FA8-47C7-B2E3-9737A7B7257F}" type="slidenum">
              <a:rPr lang="en-US" smtClean="0"/>
              <a:t>‹#›</a:t>
            </a:fld>
            <a:endParaRPr lang="en-US"/>
          </a:p>
        </p:txBody>
      </p:sp>
    </p:spTree>
    <p:extLst>
      <p:ext uri="{BB962C8B-B14F-4D97-AF65-F5344CB8AC3E}">
        <p14:creationId xmlns:p14="http://schemas.microsoft.com/office/powerpoint/2010/main" val="291130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FC5E4-148A-4F5C-8360-7D65C23D029F}" type="datetimeFigureOut">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B1C77-5FA8-47C7-B2E3-9737A7B7257F}" type="slidenum">
              <a:rPr lang="en-US" smtClean="0"/>
              <a:t>‹#›</a:t>
            </a:fld>
            <a:endParaRPr lang="en-US"/>
          </a:p>
        </p:txBody>
      </p:sp>
    </p:spTree>
    <p:extLst>
      <p:ext uri="{BB962C8B-B14F-4D97-AF65-F5344CB8AC3E}">
        <p14:creationId xmlns:p14="http://schemas.microsoft.com/office/powerpoint/2010/main" val="22947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0FC5E4-148A-4F5C-8360-7D65C23D029F}"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B1C77-5FA8-47C7-B2E3-9737A7B7257F}" type="slidenum">
              <a:rPr lang="en-US" smtClean="0"/>
              <a:t>‹#›</a:t>
            </a:fld>
            <a:endParaRPr lang="en-US"/>
          </a:p>
        </p:txBody>
      </p:sp>
    </p:spTree>
    <p:extLst>
      <p:ext uri="{BB962C8B-B14F-4D97-AF65-F5344CB8AC3E}">
        <p14:creationId xmlns:p14="http://schemas.microsoft.com/office/powerpoint/2010/main" val="121522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0FC5E4-148A-4F5C-8360-7D65C23D029F}"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B1C77-5FA8-47C7-B2E3-9737A7B7257F}" type="slidenum">
              <a:rPr lang="en-US" smtClean="0"/>
              <a:t>‹#›</a:t>
            </a:fld>
            <a:endParaRPr lang="en-US"/>
          </a:p>
        </p:txBody>
      </p:sp>
    </p:spTree>
    <p:extLst>
      <p:ext uri="{BB962C8B-B14F-4D97-AF65-F5344CB8AC3E}">
        <p14:creationId xmlns:p14="http://schemas.microsoft.com/office/powerpoint/2010/main" val="414563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FC5E4-148A-4F5C-8360-7D65C23D029F}" type="datetimeFigureOut">
              <a:rPr lang="en-US" smtClean="0"/>
              <a:t>5/19/2025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B1C77-5FA8-47C7-B2E3-9737A7B7257F}" type="slidenum">
              <a:rPr lang="en-US" smtClean="0"/>
              <a:t>‹#›</a:t>
            </a:fld>
            <a:endParaRPr lang="en-US"/>
          </a:p>
        </p:txBody>
      </p:sp>
    </p:spTree>
    <p:extLst>
      <p:ext uri="{BB962C8B-B14F-4D97-AF65-F5344CB8AC3E}">
        <p14:creationId xmlns:p14="http://schemas.microsoft.com/office/powerpoint/2010/main" val="3420927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ityoflaredo.com/departments/building-development-servic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0.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16.png"/><Relationship Id="rId4" Type="http://schemas.openxmlformats.org/officeDocument/2006/relationships/image" Target="../media/image24.svg"/><Relationship Id="rId9" Type="http://schemas.openxmlformats.org/officeDocument/2006/relationships/image" Target="../media/image2.png"/><Relationship Id="rId14" Type="http://schemas.openxmlformats.org/officeDocument/2006/relationships/image" Target="../media/image32.sv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bldgcomm@ci.laredo.tx.us" TargetMode="External"/><Relationship Id="rId2" Type="http://schemas.openxmlformats.org/officeDocument/2006/relationships/hyperlink" Target="https://lare-egov.aspgov.com/Click2GovBP/index.html"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bldgpermits@ci.laredo.tx.u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39.png"/><Relationship Id="rId7" Type="http://schemas.openxmlformats.org/officeDocument/2006/relationships/image" Target="../media/image30.svg"/><Relationship Id="rId12"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24.svg"/><Relationship Id="rId1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bldgresi@ci.laredo.tx.us" TargetMode="External"/><Relationship Id="rId2" Type="http://schemas.openxmlformats.org/officeDocument/2006/relationships/hyperlink" Target="mailto:bldgcomm@ci.laredo.tx.us"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4.xml.rels><?xml version="1.0" encoding="UTF-8" standalone="yes"?>
<Relationships xmlns="http://schemas.openxmlformats.org/package/2006/relationships"><Relationship Id="rId3" Type="http://schemas.openxmlformats.org/officeDocument/2006/relationships/hyperlink" Target="mailto:bldgcomm@ci.laredo.tx.us" TargetMode="External"/><Relationship Id="rId2" Type="http://schemas.openxmlformats.org/officeDocument/2006/relationships/hyperlink" Target="https://www.cityoflaredo.com/departments/building-development-services/permit-applications-requirements"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bldgpermits@ci.laredo.tx.us"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hernande2@ci.laredo.tx.u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34A19-5BDA-ED18-5CB1-7BE224F3F85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05D5C33-5130-40B6-EA1D-5682C01442BE}"/>
              </a:ext>
            </a:extLst>
          </p:cNvPr>
          <p:cNvPicPr>
            <a:picLocks noChangeAspect="1"/>
          </p:cNvPicPr>
          <p:nvPr/>
        </p:nvPicPr>
        <p:blipFill rotWithShape="1">
          <a:blip r:embed="rId2"/>
          <a:srcRect t="940" r="3998" b="10653"/>
          <a:stretch/>
        </p:blipFill>
        <p:spPr>
          <a:xfrm>
            <a:off x="0" y="-5637"/>
            <a:ext cx="12192000" cy="6863637"/>
          </a:xfrm>
          <a:prstGeom prst="rect">
            <a:avLst/>
          </a:prstGeom>
        </p:spPr>
      </p:pic>
      <p:sp>
        <p:nvSpPr>
          <p:cNvPr id="9" name="Rectangle 8">
            <a:extLst>
              <a:ext uri="{FF2B5EF4-FFF2-40B4-BE49-F238E27FC236}">
                <a16:creationId xmlns:a16="http://schemas.microsoft.com/office/drawing/2014/main" id="{0BB7FBB7-C67B-270F-6281-EE2CCC1C61FC}"/>
              </a:ext>
            </a:extLst>
          </p:cNvPr>
          <p:cNvSpPr/>
          <p:nvPr/>
        </p:nvSpPr>
        <p:spPr>
          <a:xfrm>
            <a:off x="0" y="0"/>
            <a:ext cx="8044543" cy="6858000"/>
          </a:xfrm>
          <a:prstGeom prst="rect">
            <a:avLst/>
          </a:prstGeom>
          <a:solidFill>
            <a:schemeClr val="accent1">
              <a:lumMod val="5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oogle Shape;60;p13">
            <a:extLst>
              <a:ext uri="{FF2B5EF4-FFF2-40B4-BE49-F238E27FC236}">
                <a16:creationId xmlns:a16="http://schemas.microsoft.com/office/drawing/2014/main" id="{07E023A4-0C3E-B708-2DA3-7625679171AE}"/>
              </a:ext>
            </a:extLst>
          </p:cNvPr>
          <p:cNvSpPr txBox="1"/>
          <p:nvPr/>
        </p:nvSpPr>
        <p:spPr>
          <a:xfrm>
            <a:off x="1420715" y="5569868"/>
            <a:ext cx="6487888" cy="988348"/>
          </a:xfrm>
          <a:prstGeom prst="rect">
            <a:avLst/>
          </a:prstGeom>
          <a:noFill/>
          <a:ln>
            <a:noFill/>
          </a:ln>
        </p:spPr>
        <p:txBody>
          <a:bodyPr spcFirstLastPara="1" wrap="square" lIns="121900" tIns="121900" rIns="121900" bIns="121900" anchor="t" anchorCtr="0">
            <a:noAutofit/>
          </a:bodyPr>
          <a:lstStyle/>
          <a:p>
            <a:pPr marL="0" lvl="0" indent="0" rtl="0">
              <a:lnSpc>
                <a:spcPct val="90000"/>
              </a:lnSpc>
              <a:spcBef>
                <a:spcPts val="0"/>
              </a:spcBef>
              <a:spcAft>
                <a:spcPts val="0"/>
              </a:spcAft>
              <a:buClr>
                <a:srgbClr val="000000"/>
              </a:buClr>
              <a:buSzPts val="1500"/>
              <a:buFont typeface="Arial"/>
              <a:buNone/>
            </a:pPr>
            <a:r>
              <a:rPr lang="en" sz="2800" b="1" dirty="0">
                <a:solidFill>
                  <a:schemeClr val="bg1"/>
                </a:solidFill>
                <a:latin typeface="Poppins"/>
                <a:ea typeface="Poppins"/>
                <a:cs typeface="Poppins"/>
                <a:sym typeface="Poppins"/>
              </a:rPr>
              <a:t>Presented by </a:t>
            </a:r>
          </a:p>
          <a:p>
            <a:pPr marL="0" lvl="0" indent="0" rtl="0">
              <a:lnSpc>
                <a:spcPct val="90000"/>
              </a:lnSpc>
              <a:spcBef>
                <a:spcPts val="0"/>
              </a:spcBef>
              <a:spcAft>
                <a:spcPts val="0"/>
              </a:spcAft>
              <a:buClr>
                <a:srgbClr val="000000"/>
              </a:buClr>
              <a:buSzPts val="1500"/>
              <a:buFont typeface="Arial"/>
              <a:buNone/>
            </a:pPr>
            <a:r>
              <a:rPr lang="en-US" sz="2800" b="1" dirty="0">
                <a:solidFill>
                  <a:schemeClr val="bg1"/>
                </a:solidFill>
                <a:latin typeface="Poppins"/>
                <a:ea typeface="Poppins"/>
                <a:cs typeface="Poppins"/>
                <a:sym typeface="Poppins"/>
              </a:rPr>
              <a:t>Building Development  Services Division</a:t>
            </a:r>
            <a:endParaRPr sz="2800" b="1" dirty="0">
              <a:solidFill>
                <a:schemeClr val="bg1"/>
              </a:solidFill>
              <a:latin typeface="Poppins"/>
              <a:ea typeface="Poppins"/>
              <a:cs typeface="Poppins"/>
              <a:sym typeface="Poppins"/>
            </a:endParaRPr>
          </a:p>
        </p:txBody>
      </p:sp>
      <p:pic>
        <p:nvPicPr>
          <p:cNvPr id="5" name="Google Shape;58;p13">
            <a:extLst>
              <a:ext uri="{FF2B5EF4-FFF2-40B4-BE49-F238E27FC236}">
                <a16:creationId xmlns:a16="http://schemas.microsoft.com/office/drawing/2014/main" id="{EC9896AD-CEAB-DA3D-FF44-1CFBE33F60E0}"/>
              </a:ext>
            </a:extLst>
          </p:cNvPr>
          <p:cNvPicPr preferRelativeResize="0"/>
          <p:nvPr/>
        </p:nvPicPr>
        <p:blipFill>
          <a:blip r:embed="rId3">
            <a:alphaModFix/>
          </a:blip>
          <a:stretch>
            <a:fillRect/>
          </a:stretch>
        </p:blipFill>
        <p:spPr>
          <a:xfrm>
            <a:off x="65770" y="5419976"/>
            <a:ext cx="1278159" cy="1288131"/>
          </a:xfrm>
          <a:prstGeom prst="rect">
            <a:avLst/>
          </a:prstGeom>
          <a:noFill/>
          <a:ln>
            <a:noFill/>
          </a:ln>
        </p:spPr>
      </p:pic>
      <p:sp>
        <p:nvSpPr>
          <p:cNvPr id="8" name="Google Shape;60;p13">
            <a:extLst>
              <a:ext uri="{FF2B5EF4-FFF2-40B4-BE49-F238E27FC236}">
                <a16:creationId xmlns:a16="http://schemas.microsoft.com/office/drawing/2014/main" id="{21644741-49CD-729E-31DA-D7E740303681}"/>
              </a:ext>
            </a:extLst>
          </p:cNvPr>
          <p:cNvSpPr txBox="1"/>
          <p:nvPr/>
        </p:nvSpPr>
        <p:spPr>
          <a:xfrm>
            <a:off x="424540" y="299784"/>
            <a:ext cx="7407731" cy="803424"/>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000000"/>
              </a:buClr>
              <a:buSzPts val="1500"/>
              <a:buFont typeface="Arial"/>
              <a:buNone/>
            </a:pPr>
            <a:r>
              <a:rPr lang="en-US" sz="4000" b="1" dirty="0">
                <a:solidFill>
                  <a:schemeClr val="bg1"/>
                </a:solidFill>
                <a:latin typeface="Poppins"/>
                <a:ea typeface="Poppins"/>
                <a:cs typeface="Poppins"/>
                <a:sym typeface="Poppins"/>
              </a:rPr>
              <a:t>City of Laredo</a:t>
            </a:r>
          </a:p>
          <a:p>
            <a:pPr marL="0" lvl="0" indent="0" algn="ctr" rtl="0">
              <a:lnSpc>
                <a:spcPct val="90000"/>
              </a:lnSpc>
              <a:spcBef>
                <a:spcPts val="0"/>
              </a:spcBef>
              <a:spcAft>
                <a:spcPts val="0"/>
              </a:spcAft>
              <a:buClr>
                <a:srgbClr val="000000"/>
              </a:buClr>
              <a:buSzPts val="1500"/>
              <a:buFont typeface="Arial"/>
              <a:buNone/>
            </a:pPr>
            <a:r>
              <a:rPr lang="en-US" sz="4000" b="1" dirty="0">
                <a:solidFill>
                  <a:schemeClr val="bg1"/>
                </a:solidFill>
                <a:latin typeface="Poppins"/>
                <a:ea typeface="Poppins"/>
                <a:cs typeface="Poppins"/>
                <a:sym typeface="Poppins"/>
              </a:rPr>
              <a:t>Public Training Session </a:t>
            </a:r>
          </a:p>
          <a:p>
            <a:pPr marL="0" lvl="0" indent="0" algn="ctr" rtl="0">
              <a:lnSpc>
                <a:spcPct val="90000"/>
              </a:lnSpc>
              <a:spcBef>
                <a:spcPts val="0"/>
              </a:spcBef>
              <a:spcAft>
                <a:spcPts val="0"/>
              </a:spcAft>
              <a:buClr>
                <a:srgbClr val="000000"/>
              </a:buClr>
              <a:buSzPts val="1500"/>
              <a:buFont typeface="Arial"/>
              <a:buNone/>
            </a:pPr>
            <a:endParaRPr lang="en-US" sz="4000" b="1" dirty="0">
              <a:solidFill>
                <a:schemeClr val="bg1"/>
              </a:solidFill>
              <a:latin typeface="Poppins"/>
              <a:ea typeface="Poppins"/>
              <a:cs typeface="Poppins"/>
              <a:sym typeface="Poppins"/>
            </a:endParaRPr>
          </a:p>
        </p:txBody>
      </p:sp>
      <p:sp>
        <p:nvSpPr>
          <p:cNvPr id="15" name="Rectangle 14">
            <a:extLst>
              <a:ext uri="{FF2B5EF4-FFF2-40B4-BE49-F238E27FC236}">
                <a16:creationId xmlns:a16="http://schemas.microsoft.com/office/drawing/2014/main" id="{DA7328CA-0E01-63A1-4DBF-5BCF5E8AB904}"/>
              </a:ext>
            </a:extLst>
          </p:cNvPr>
          <p:cNvSpPr/>
          <p:nvPr/>
        </p:nvSpPr>
        <p:spPr>
          <a:xfrm>
            <a:off x="0" y="2310507"/>
            <a:ext cx="8044543" cy="2235898"/>
          </a:xfrm>
          <a:prstGeom prst="rect">
            <a:avLst/>
          </a:prstGeom>
          <a:solidFill>
            <a:schemeClr val="accent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60;p13">
            <a:extLst>
              <a:ext uri="{FF2B5EF4-FFF2-40B4-BE49-F238E27FC236}">
                <a16:creationId xmlns:a16="http://schemas.microsoft.com/office/drawing/2014/main" id="{EB9A08BF-009B-3013-97E7-095C061C91E6}"/>
              </a:ext>
            </a:extLst>
          </p:cNvPr>
          <p:cNvSpPr txBox="1"/>
          <p:nvPr/>
        </p:nvSpPr>
        <p:spPr>
          <a:xfrm>
            <a:off x="370243" y="2246644"/>
            <a:ext cx="7538360" cy="1804098"/>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000000"/>
              </a:buClr>
              <a:buSzPts val="1500"/>
              <a:buFont typeface="Arial"/>
              <a:buNone/>
            </a:pPr>
            <a:r>
              <a:rPr lang="en-US" sz="5400" b="1" dirty="0">
                <a:solidFill>
                  <a:schemeClr val="bg1"/>
                </a:solidFill>
                <a:latin typeface="Poppins"/>
                <a:ea typeface="Poppins"/>
                <a:cs typeface="Poppins"/>
                <a:sym typeface="Poppins"/>
              </a:rPr>
              <a:t>How to use AVOLVE Software to submit construction plans online</a:t>
            </a:r>
          </a:p>
        </p:txBody>
      </p:sp>
      <p:cxnSp>
        <p:nvCxnSpPr>
          <p:cNvPr id="14" name="Straight Connector 13">
            <a:extLst>
              <a:ext uri="{FF2B5EF4-FFF2-40B4-BE49-F238E27FC236}">
                <a16:creationId xmlns:a16="http://schemas.microsoft.com/office/drawing/2014/main" id="{55B1A33B-4A50-5CA3-9946-6E675039CD3E}"/>
              </a:ext>
            </a:extLst>
          </p:cNvPr>
          <p:cNvCxnSpPr>
            <a:cxnSpLocks/>
          </p:cNvCxnSpPr>
          <p:nvPr/>
        </p:nvCxnSpPr>
        <p:spPr>
          <a:xfrm>
            <a:off x="1534753" y="5514461"/>
            <a:ext cx="636283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Google Shape;60;p13">
            <a:extLst>
              <a:ext uri="{FF2B5EF4-FFF2-40B4-BE49-F238E27FC236}">
                <a16:creationId xmlns:a16="http://schemas.microsoft.com/office/drawing/2014/main" id="{07E023A4-0C3E-B708-2DA3-7625679171AE}"/>
              </a:ext>
            </a:extLst>
          </p:cNvPr>
          <p:cNvSpPr txBox="1"/>
          <p:nvPr/>
        </p:nvSpPr>
        <p:spPr>
          <a:xfrm>
            <a:off x="778327" y="1541089"/>
            <a:ext cx="6487888" cy="697953"/>
          </a:xfrm>
          <a:prstGeom prst="rect">
            <a:avLst/>
          </a:prstGeom>
          <a:noFill/>
          <a:ln>
            <a:noFill/>
          </a:ln>
        </p:spPr>
        <p:txBody>
          <a:bodyPr spcFirstLastPara="1" wrap="square" lIns="121900" tIns="121900" rIns="121900" bIns="1219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lnSpc>
                <a:spcPct val="90000"/>
              </a:lnSpc>
              <a:spcBef>
                <a:spcPts val="0"/>
              </a:spcBef>
              <a:spcAft>
                <a:spcPts val="0"/>
              </a:spcAft>
              <a:buClr>
                <a:srgbClr val="000000"/>
              </a:buClr>
              <a:buSzPts val="1500"/>
              <a:buFont typeface="Arial"/>
              <a:buNone/>
            </a:pPr>
            <a:r>
              <a:rPr lang="en-US" sz="2800" b="1" dirty="0">
                <a:solidFill>
                  <a:schemeClr val="bg1"/>
                </a:solidFill>
                <a:latin typeface="Poppins"/>
                <a:ea typeface="Poppins"/>
                <a:cs typeface="Poppins"/>
                <a:sym typeface="Poppins"/>
              </a:rPr>
              <a:t>May 19, 2025</a:t>
            </a:r>
            <a:endParaRPr sz="2800" b="1"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2173438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D510C-4E95-0E22-62F6-B927F970A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21750-9C8A-6DD3-AE8D-4F0E8BF779CF}"/>
              </a:ext>
            </a:extLst>
          </p:cNvPr>
          <p:cNvSpPr>
            <a:spLocks noGrp="1"/>
          </p:cNvSpPr>
          <p:nvPr>
            <p:ph type="title"/>
          </p:nvPr>
        </p:nvSpPr>
        <p:spPr/>
        <p:txBody>
          <a:bodyPr>
            <a:normAutofit/>
          </a:bodyPr>
          <a:lstStyle/>
          <a:p>
            <a:r>
              <a:rPr lang="en-US" sz="4000" b="1" dirty="0">
                <a:latin typeface="+mn-lt"/>
              </a:rPr>
              <a:t>AVOLVE Email Invitation</a:t>
            </a:r>
          </a:p>
        </p:txBody>
      </p:sp>
      <p:sp>
        <p:nvSpPr>
          <p:cNvPr id="3" name="Content Placeholder 2">
            <a:extLst>
              <a:ext uri="{FF2B5EF4-FFF2-40B4-BE49-F238E27FC236}">
                <a16:creationId xmlns:a16="http://schemas.microsoft.com/office/drawing/2014/main" id="{26245E50-11C9-2399-08CD-15E136B33603}"/>
              </a:ext>
            </a:extLst>
          </p:cNvPr>
          <p:cNvSpPr>
            <a:spLocks noGrp="1"/>
          </p:cNvSpPr>
          <p:nvPr>
            <p:ph idx="1"/>
          </p:nvPr>
        </p:nvSpPr>
        <p:spPr>
          <a:xfrm>
            <a:off x="838200" y="1690690"/>
            <a:ext cx="10515600" cy="3685680"/>
          </a:xfrm>
        </p:spPr>
        <p:txBody>
          <a:bodyPr>
            <a:normAutofit/>
          </a:bodyPr>
          <a:lstStyle/>
          <a:p>
            <a:pPr algn="just"/>
            <a:r>
              <a:rPr lang="en-US" dirty="0">
                <a:latin typeface="Century Gothic" panose="020B0502020202020204" pitchFamily="34" charset="0"/>
              </a:rPr>
              <a:t> An email notification with a link to the login page will be sent to the address provided on the building permit application. </a:t>
            </a:r>
          </a:p>
          <a:p>
            <a:pPr algn="just"/>
            <a:r>
              <a:rPr lang="en-US" dirty="0">
                <a:latin typeface="Century Gothic" panose="020B0502020202020204" pitchFamily="34" charset="0"/>
              </a:rPr>
              <a:t>If it is your first time logging into </a:t>
            </a:r>
            <a:r>
              <a:rPr lang="en-US" dirty="0" err="1">
                <a:latin typeface="Century Gothic" panose="020B0502020202020204" pitchFamily="34" charset="0"/>
              </a:rPr>
              <a:t>ProjectDox</a:t>
            </a:r>
            <a:r>
              <a:rPr lang="en-US" dirty="0">
                <a:latin typeface="Century Gothic" panose="020B0502020202020204" pitchFamily="34" charset="0"/>
              </a:rPr>
              <a:t>, the email will provide a temporary password. </a:t>
            </a:r>
          </a:p>
          <a:p>
            <a:pPr algn="just"/>
            <a:r>
              <a:rPr lang="en-US" dirty="0">
                <a:latin typeface="Century Gothic" panose="020B0502020202020204" pitchFamily="34" charset="0"/>
              </a:rPr>
              <a:t>The project coordinator will be the single contact who receives updates via </a:t>
            </a:r>
            <a:r>
              <a:rPr lang="en-US" dirty="0" err="1">
                <a:latin typeface="Century Gothic" panose="020B0502020202020204" pitchFamily="34" charset="0"/>
              </a:rPr>
              <a:t>ProjectDox</a:t>
            </a:r>
            <a:r>
              <a:rPr lang="en-US" dirty="0">
                <a:latin typeface="Century Gothic" panose="020B0502020202020204" pitchFamily="34" charset="0"/>
              </a:rPr>
              <a:t>. </a:t>
            </a:r>
          </a:p>
          <a:p>
            <a:pPr marL="0" indent="0" algn="just">
              <a:buNone/>
            </a:pPr>
            <a:endParaRPr lang="en-US" dirty="0">
              <a:latin typeface="Century Gothic" panose="020B0502020202020204" pitchFamily="34" charset="0"/>
            </a:endParaRPr>
          </a:p>
        </p:txBody>
      </p:sp>
      <p:sp>
        <p:nvSpPr>
          <p:cNvPr id="6" name="Google Shape;99;p14">
            <a:extLst>
              <a:ext uri="{FF2B5EF4-FFF2-40B4-BE49-F238E27FC236}">
                <a16:creationId xmlns:a16="http://schemas.microsoft.com/office/drawing/2014/main" id="{C78EBEE2-B7D2-7F30-AC09-6BAC5D90F52E}"/>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7" name="Google Shape;58;p13">
            <a:extLst>
              <a:ext uri="{FF2B5EF4-FFF2-40B4-BE49-F238E27FC236}">
                <a16:creationId xmlns:a16="http://schemas.microsoft.com/office/drawing/2014/main" id="{43D82A21-5E85-B238-01BA-3EE36C9F9920}"/>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sp>
        <p:nvSpPr>
          <p:cNvPr id="8" name="Google Shape;60;p13">
            <a:extLst>
              <a:ext uri="{FF2B5EF4-FFF2-40B4-BE49-F238E27FC236}">
                <a16:creationId xmlns:a16="http://schemas.microsoft.com/office/drawing/2014/main" id="{E6CD194C-128A-4D85-AC38-7A3CDDBD7B90}"/>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30205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1F055CD-A3AD-4725-AB5A-6D87CDC7BD8E}"/>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08069" y="409304"/>
            <a:ext cx="6869751" cy="4877226"/>
          </a:xfrm>
          <a:prstGeom prst="rect">
            <a:avLst/>
          </a:prstGeom>
          <a:ln>
            <a:solidFill>
              <a:schemeClr val="tx1">
                <a:alpha val="17000"/>
              </a:schemeClr>
            </a:solidFill>
          </a:ln>
          <a:effectLst>
            <a:outerShdw blurRad="50800" dist="38100" dir="2700000" algn="tl" rotWithShape="0">
              <a:prstClr val="black">
                <a:alpha val="40000"/>
              </a:prstClr>
            </a:outerShdw>
          </a:effectLst>
        </p:spPr>
      </p:pic>
      <p:sp>
        <p:nvSpPr>
          <p:cNvPr id="5" name="Google Shape;99;p14">
            <a:extLst>
              <a:ext uri="{FF2B5EF4-FFF2-40B4-BE49-F238E27FC236}">
                <a16:creationId xmlns:a16="http://schemas.microsoft.com/office/drawing/2014/main" id="{BE3F1917-81FC-4958-982B-17B4DE3022FA}"/>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6" name="Google Shape;58;p13">
            <a:extLst>
              <a:ext uri="{FF2B5EF4-FFF2-40B4-BE49-F238E27FC236}">
                <a16:creationId xmlns:a16="http://schemas.microsoft.com/office/drawing/2014/main" id="{6AD410A1-082D-4F3D-94E4-DD3543C97FAB}"/>
              </a:ext>
            </a:extLst>
          </p:cNvPr>
          <p:cNvPicPr preferRelativeResize="0"/>
          <p:nvPr/>
        </p:nvPicPr>
        <p:blipFill>
          <a:blip r:embed="rId3">
            <a:alphaModFix/>
          </a:blip>
          <a:stretch>
            <a:fillRect/>
          </a:stretch>
        </p:blipFill>
        <p:spPr>
          <a:xfrm>
            <a:off x="191862" y="5853980"/>
            <a:ext cx="915486" cy="921665"/>
          </a:xfrm>
          <a:prstGeom prst="rect">
            <a:avLst/>
          </a:prstGeom>
          <a:noFill/>
          <a:ln>
            <a:noFill/>
          </a:ln>
        </p:spPr>
      </p:pic>
      <p:sp>
        <p:nvSpPr>
          <p:cNvPr id="8" name="Google Shape;60;p13">
            <a:extLst>
              <a:ext uri="{FF2B5EF4-FFF2-40B4-BE49-F238E27FC236}">
                <a16:creationId xmlns:a16="http://schemas.microsoft.com/office/drawing/2014/main" id="{48F2978E-DF34-42FD-BA0A-C63511B6767A}"/>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249436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480C9-F208-4A15-9B60-F5FD8FEBA020}"/>
              </a:ext>
            </a:extLst>
          </p:cNvPr>
          <p:cNvSpPr>
            <a:spLocks noGrp="1"/>
          </p:cNvSpPr>
          <p:nvPr>
            <p:ph idx="1"/>
          </p:nvPr>
        </p:nvSpPr>
        <p:spPr>
          <a:xfrm>
            <a:off x="838200" y="1525901"/>
            <a:ext cx="10515600" cy="3806198"/>
          </a:xfrm>
        </p:spPr>
        <p:txBody>
          <a:bodyPr/>
          <a:lstStyle/>
          <a:p>
            <a:r>
              <a:rPr lang="en-US" dirty="0">
                <a:latin typeface="Century Gothic" panose="020B0502020202020204" pitchFamily="34" charset="0"/>
              </a:rPr>
              <a:t>If you received a temporary password, you must change it to a permanent one and enter a security question and answer. </a:t>
            </a:r>
          </a:p>
          <a:p>
            <a:r>
              <a:rPr lang="en-US" dirty="0">
                <a:latin typeface="Century Gothic" panose="020B0502020202020204" pitchFamily="34" charset="0"/>
              </a:rPr>
              <a:t>If you are having trouble signing in, click on </a:t>
            </a:r>
            <a:r>
              <a:rPr lang="en-US" u="sng" dirty="0">
                <a:highlight>
                  <a:srgbClr val="FFFFFF"/>
                </a:highlight>
                <a:latin typeface="Century Gothic" panose="020B0502020202020204" pitchFamily="34" charset="0"/>
              </a:rPr>
              <a:t>forgot password </a:t>
            </a:r>
            <a:r>
              <a:rPr lang="en-US" dirty="0">
                <a:latin typeface="Century Gothic" panose="020B0502020202020204" pitchFamily="34" charset="0"/>
              </a:rPr>
              <a:t>to reset it. A code will be sent to your email. </a:t>
            </a:r>
          </a:p>
          <a:p>
            <a:r>
              <a:rPr lang="en-US" dirty="0">
                <a:latin typeface="Century Gothic" panose="020B0502020202020204" pitchFamily="34" charset="0"/>
              </a:rPr>
              <a:t>The new password must be eight characters long,</a:t>
            </a:r>
            <a:r>
              <a:rPr lang="en-US" dirty="0">
                <a:highlight>
                  <a:srgbClr val="00FFFF"/>
                </a:highlight>
                <a:latin typeface="Century Gothic" panose="020B0502020202020204" pitchFamily="34" charset="0"/>
              </a:rPr>
              <a:t> with no special characters</a:t>
            </a:r>
            <a:r>
              <a:rPr lang="en-US" dirty="0">
                <a:latin typeface="Century Gothic" panose="020B0502020202020204" pitchFamily="34" charset="0"/>
              </a:rPr>
              <a:t>. </a:t>
            </a:r>
            <a:r>
              <a:rPr lang="en-US" dirty="0">
                <a:highlight>
                  <a:srgbClr val="FFFF00"/>
                </a:highlight>
                <a:latin typeface="Century Gothic" panose="020B0502020202020204" pitchFamily="34" charset="0"/>
              </a:rPr>
              <a:t>Only</a:t>
            </a:r>
            <a:r>
              <a:rPr lang="en-US" dirty="0">
                <a:latin typeface="Century Gothic" panose="020B0502020202020204" pitchFamily="34" charset="0"/>
              </a:rPr>
              <a:t> numbers and letters. </a:t>
            </a:r>
            <a:r>
              <a:rPr lang="en-US" i="1" u="sng" dirty="0">
                <a:latin typeface="Century Gothic" panose="020B0502020202020204" pitchFamily="34" charset="0"/>
              </a:rPr>
              <a:t>Ex: H0uston1</a:t>
            </a:r>
          </a:p>
          <a:p>
            <a:endParaRPr lang="en-US" dirty="0"/>
          </a:p>
        </p:txBody>
      </p:sp>
      <p:sp>
        <p:nvSpPr>
          <p:cNvPr id="4" name="Google Shape;99;p14">
            <a:extLst>
              <a:ext uri="{FF2B5EF4-FFF2-40B4-BE49-F238E27FC236}">
                <a16:creationId xmlns:a16="http://schemas.microsoft.com/office/drawing/2014/main" id="{415727DF-D8F5-46B0-8FEE-E1D55BAF2494}"/>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5" name="Google Shape;58;p13">
            <a:extLst>
              <a:ext uri="{FF2B5EF4-FFF2-40B4-BE49-F238E27FC236}">
                <a16:creationId xmlns:a16="http://schemas.microsoft.com/office/drawing/2014/main" id="{1C46FA12-47D7-447B-8F63-4320A1D17F44}"/>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sp>
        <p:nvSpPr>
          <p:cNvPr id="7" name="Google Shape;60;p13">
            <a:extLst>
              <a:ext uri="{FF2B5EF4-FFF2-40B4-BE49-F238E27FC236}">
                <a16:creationId xmlns:a16="http://schemas.microsoft.com/office/drawing/2014/main" id="{1CD616FF-7BE0-46A5-8F27-C1E32241FE6D}"/>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
        <p:nvSpPr>
          <p:cNvPr id="6" name="Title 1">
            <a:extLst>
              <a:ext uri="{FF2B5EF4-FFF2-40B4-BE49-F238E27FC236}">
                <a16:creationId xmlns:a16="http://schemas.microsoft.com/office/drawing/2014/main" id="{48544391-2ADF-4515-8FAC-C22DA87BCD1D}"/>
              </a:ext>
            </a:extLst>
          </p:cNvPr>
          <p:cNvSpPr>
            <a:spLocks noGrp="1"/>
          </p:cNvSpPr>
          <p:nvPr>
            <p:ph type="title"/>
          </p:nvPr>
        </p:nvSpPr>
        <p:spPr>
          <a:xfrm>
            <a:off x="838200" y="209310"/>
            <a:ext cx="10515600" cy="1608335"/>
          </a:xfrm>
        </p:spPr>
        <p:txBody>
          <a:bodyPr>
            <a:normAutofit/>
          </a:bodyPr>
          <a:lstStyle/>
          <a:p>
            <a:r>
              <a:rPr lang="en-US" sz="4000" b="1" dirty="0">
                <a:latin typeface="+mn-lt"/>
              </a:rPr>
              <a:t>AVOLVE Log in</a:t>
            </a:r>
          </a:p>
        </p:txBody>
      </p:sp>
    </p:spTree>
    <p:extLst>
      <p:ext uri="{BB962C8B-B14F-4D97-AF65-F5344CB8AC3E}">
        <p14:creationId xmlns:p14="http://schemas.microsoft.com/office/powerpoint/2010/main" val="71857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AB416A-E2CA-4A64-AD53-DDF94AA918A8}"/>
              </a:ext>
            </a:extLst>
          </p:cNvPr>
          <p:cNvPicPr>
            <a:picLocks noChangeAspect="1"/>
          </p:cNvPicPr>
          <p:nvPr/>
        </p:nvPicPr>
        <p:blipFill>
          <a:blip r:embed="rId2"/>
          <a:stretch>
            <a:fillRect/>
          </a:stretch>
        </p:blipFill>
        <p:spPr>
          <a:xfrm>
            <a:off x="1929463" y="414837"/>
            <a:ext cx="7880761" cy="426521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cxnSp>
        <p:nvCxnSpPr>
          <p:cNvPr id="6" name="Straight Arrow Connector 5">
            <a:extLst>
              <a:ext uri="{FF2B5EF4-FFF2-40B4-BE49-F238E27FC236}">
                <a16:creationId xmlns:a16="http://schemas.microsoft.com/office/drawing/2014/main" id="{627AD699-9DCD-418E-A225-46F0C8027A62}"/>
              </a:ext>
            </a:extLst>
          </p:cNvPr>
          <p:cNvCxnSpPr>
            <a:cxnSpLocks/>
          </p:cNvCxnSpPr>
          <p:nvPr/>
        </p:nvCxnSpPr>
        <p:spPr>
          <a:xfrm flipH="1" flipV="1">
            <a:off x="6903325" y="4679260"/>
            <a:ext cx="694063" cy="616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3A09AF6-9AE6-45EA-825A-7045DD9002B6}"/>
              </a:ext>
            </a:extLst>
          </p:cNvPr>
          <p:cNvSpPr txBox="1"/>
          <p:nvPr/>
        </p:nvSpPr>
        <p:spPr>
          <a:xfrm>
            <a:off x="7702640" y="5178427"/>
            <a:ext cx="1189821" cy="369332"/>
          </a:xfrm>
          <a:prstGeom prst="rect">
            <a:avLst/>
          </a:prstGeom>
          <a:noFill/>
        </p:spPr>
        <p:txBody>
          <a:bodyPr wrap="square" rtlCol="0">
            <a:spAutoFit/>
          </a:bodyPr>
          <a:lstStyle/>
          <a:p>
            <a:r>
              <a:rPr lang="en-US" dirty="0"/>
              <a:t>Click Here</a:t>
            </a:r>
          </a:p>
        </p:txBody>
      </p:sp>
      <p:sp>
        <p:nvSpPr>
          <p:cNvPr id="9" name="Rectangle: Rounded Corners 8">
            <a:extLst>
              <a:ext uri="{FF2B5EF4-FFF2-40B4-BE49-F238E27FC236}">
                <a16:creationId xmlns:a16="http://schemas.microsoft.com/office/drawing/2014/main" id="{9140259E-31B9-4E12-A0F2-7C8F92C23780}"/>
              </a:ext>
            </a:extLst>
          </p:cNvPr>
          <p:cNvSpPr/>
          <p:nvPr/>
        </p:nvSpPr>
        <p:spPr>
          <a:xfrm>
            <a:off x="6027485" y="4205071"/>
            <a:ext cx="1222871" cy="4328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9;p14">
            <a:extLst>
              <a:ext uri="{FF2B5EF4-FFF2-40B4-BE49-F238E27FC236}">
                <a16:creationId xmlns:a16="http://schemas.microsoft.com/office/drawing/2014/main" id="{CD2D8144-D205-4867-A240-2F7F1E80D2B9}"/>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10" name="Google Shape;58;p13">
            <a:extLst>
              <a:ext uri="{FF2B5EF4-FFF2-40B4-BE49-F238E27FC236}">
                <a16:creationId xmlns:a16="http://schemas.microsoft.com/office/drawing/2014/main" id="{17A981D2-DE04-491F-A205-1260D445AE1A}"/>
              </a:ext>
            </a:extLst>
          </p:cNvPr>
          <p:cNvPicPr preferRelativeResize="0"/>
          <p:nvPr/>
        </p:nvPicPr>
        <p:blipFill>
          <a:blip r:embed="rId3">
            <a:alphaModFix/>
          </a:blip>
          <a:stretch>
            <a:fillRect/>
          </a:stretch>
        </p:blipFill>
        <p:spPr>
          <a:xfrm>
            <a:off x="191862" y="5853980"/>
            <a:ext cx="915486" cy="921665"/>
          </a:xfrm>
          <a:prstGeom prst="rect">
            <a:avLst/>
          </a:prstGeom>
          <a:noFill/>
          <a:ln>
            <a:noFill/>
          </a:ln>
        </p:spPr>
      </p:pic>
      <p:sp>
        <p:nvSpPr>
          <p:cNvPr id="2" name="Rectangle: Rounded Corners 1">
            <a:extLst>
              <a:ext uri="{FF2B5EF4-FFF2-40B4-BE49-F238E27FC236}">
                <a16:creationId xmlns:a16="http://schemas.microsoft.com/office/drawing/2014/main" id="{2596A573-E24B-45D0-BD2A-52FB2DBD633D}"/>
              </a:ext>
            </a:extLst>
          </p:cNvPr>
          <p:cNvSpPr/>
          <p:nvPr/>
        </p:nvSpPr>
        <p:spPr>
          <a:xfrm>
            <a:off x="7702640" y="5171181"/>
            <a:ext cx="1189821" cy="3765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60;p13">
            <a:extLst>
              <a:ext uri="{FF2B5EF4-FFF2-40B4-BE49-F238E27FC236}">
                <a16:creationId xmlns:a16="http://schemas.microsoft.com/office/drawing/2014/main" id="{94DAEE63-A8EA-464A-A623-A44A50E83144}"/>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3870236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3B86A8-5A06-5BA7-D245-D22B3ED54AB4}"/>
              </a:ext>
            </a:extLst>
          </p:cNvPr>
          <p:cNvPicPr>
            <a:picLocks noChangeAspect="1"/>
          </p:cNvPicPr>
          <p:nvPr/>
        </p:nvPicPr>
        <p:blipFill rotWithShape="1">
          <a:blip r:embed="rId2"/>
          <a:srcRect t="11402" r="6767" b="70944"/>
          <a:stretch/>
        </p:blipFill>
        <p:spPr>
          <a:xfrm>
            <a:off x="1263198" y="1684773"/>
            <a:ext cx="9665603" cy="1708458"/>
          </a:xfrm>
          <a:prstGeom prst="rect">
            <a:avLst/>
          </a:prstGeom>
          <a:solidFill>
            <a:schemeClr val="tx2"/>
          </a:solidFill>
          <a:ln>
            <a:solidFill>
              <a:schemeClr val="tx1"/>
            </a:solidFill>
          </a:ln>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FB6BB06D-1D87-4FA6-A53E-1BA35D6795E1}"/>
              </a:ext>
            </a:extLst>
          </p:cNvPr>
          <p:cNvPicPr>
            <a:picLocks noChangeAspect="1"/>
          </p:cNvPicPr>
          <p:nvPr/>
        </p:nvPicPr>
        <p:blipFill rotWithShape="1">
          <a:blip r:embed="rId3"/>
          <a:srcRect r="6594" b="24691"/>
          <a:stretch/>
        </p:blipFill>
        <p:spPr>
          <a:xfrm>
            <a:off x="833760" y="1691861"/>
            <a:ext cx="6892632" cy="1708458"/>
          </a:xfrm>
          <a:prstGeom prst="rect">
            <a:avLst/>
          </a:prstGeom>
        </p:spPr>
      </p:pic>
      <p:cxnSp>
        <p:nvCxnSpPr>
          <p:cNvPr id="4" name="Connector: Elbow 3">
            <a:extLst>
              <a:ext uri="{FF2B5EF4-FFF2-40B4-BE49-F238E27FC236}">
                <a16:creationId xmlns:a16="http://schemas.microsoft.com/office/drawing/2014/main" id="{3DC8BEE3-4F9D-4585-A22F-46F5FDA9EF14}"/>
              </a:ext>
            </a:extLst>
          </p:cNvPr>
          <p:cNvCxnSpPr>
            <a:cxnSpLocks/>
          </p:cNvCxnSpPr>
          <p:nvPr/>
        </p:nvCxnSpPr>
        <p:spPr>
          <a:xfrm rot="16200000" flipH="1">
            <a:off x="279218" y="1853989"/>
            <a:ext cx="1390391" cy="517899"/>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5D66B646-D764-4E98-B59E-31D995163EBC}"/>
              </a:ext>
            </a:extLst>
          </p:cNvPr>
          <p:cNvCxnSpPr>
            <a:cxnSpLocks/>
          </p:cNvCxnSpPr>
          <p:nvPr/>
        </p:nvCxnSpPr>
        <p:spPr>
          <a:xfrm rot="5400000" flipH="1" flipV="1">
            <a:off x="901004" y="3586611"/>
            <a:ext cx="1371124" cy="958432"/>
          </a:xfrm>
          <a:prstGeom prst="bent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785FC9B9-98C7-4BBB-9308-2B0B49A65235}"/>
              </a:ext>
            </a:extLst>
          </p:cNvPr>
          <p:cNvCxnSpPr>
            <a:cxnSpLocks/>
          </p:cNvCxnSpPr>
          <p:nvPr/>
        </p:nvCxnSpPr>
        <p:spPr>
          <a:xfrm rot="5400000">
            <a:off x="2470788" y="1860128"/>
            <a:ext cx="1392582" cy="382043"/>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84E9CFCD-B2BE-43AC-A4E5-5F12FC77C039}"/>
              </a:ext>
            </a:extLst>
          </p:cNvPr>
          <p:cNvCxnSpPr>
            <a:cxnSpLocks/>
          </p:cNvCxnSpPr>
          <p:nvPr/>
        </p:nvCxnSpPr>
        <p:spPr>
          <a:xfrm rot="16200000" flipV="1">
            <a:off x="3496187" y="3916096"/>
            <a:ext cx="1322387" cy="348199"/>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37BBA13C-A1A1-4C7B-B0A5-C56D52F3CCF5}"/>
              </a:ext>
            </a:extLst>
          </p:cNvPr>
          <p:cNvCxnSpPr>
            <a:cxnSpLocks/>
          </p:cNvCxnSpPr>
          <p:nvPr/>
        </p:nvCxnSpPr>
        <p:spPr>
          <a:xfrm rot="16200000" flipV="1">
            <a:off x="4927523" y="3491740"/>
            <a:ext cx="1384194" cy="1258714"/>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78AC257F-A069-4516-B123-ED6F2C1859C2}"/>
              </a:ext>
            </a:extLst>
          </p:cNvPr>
          <p:cNvCxnSpPr>
            <a:cxnSpLocks/>
          </p:cNvCxnSpPr>
          <p:nvPr/>
        </p:nvCxnSpPr>
        <p:spPr>
          <a:xfrm rot="16200000" flipH="1">
            <a:off x="5341886" y="1895278"/>
            <a:ext cx="1288149" cy="38217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A83536D6-DFE0-4740-910C-5C4689552B0B}"/>
              </a:ext>
            </a:extLst>
          </p:cNvPr>
          <p:cNvCxnSpPr>
            <a:cxnSpLocks/>
          </p:cNvCxnSpPr>
          <p:nvPr/>
        </p:nvCxnSpPr>
        <p:spPr>
          <a:xfrm rot="5400000">
            <a:off x="7240073" y="1475161"/>
            <a:ext cx="1413709" cy="1347971"/>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761861D-9D43-4468-8C79-0A18D64D1E65}"/>
              </a:ext>
            </a:extLst>
          </p:cNvPr>
          <p:cNvSpPr txBox="1"/>
          <p:nvPr/>
        </p:nvSpPr>
        <p:spPr>
          <a:xfrm>
            <a:off x="217084" y="461810"/>
            <a:ext cx="1843440" cy="830997"/>
          </a:xfrm>
          <a:prstGeom prst="rect">
            <a:avLst/>
          </a:prstGeom>
          <a:solidFill>
            <a:schemeClr val="bg2">
              <a:lumMod val="90000"/>
            </a:schemeClr>
          </a:solidFill>
          <a:ln>
            <a:solidFill>
              <a:schemeClr val="accent1"/>
            </a:solidFill>
          </a:ln>
        </p:spPr>
        <p:txBody>
          <a:bodyPr wrap="square" rtlCol="0">
            <a:spAutoFit/>
          </a:bodyPr>
          <a:lstStyle/>
          <a:p>
            <a:r>
              <a:rPr lang="en-US" sz="1600" dirty="0"/>
              <a:t>Notification that something is pending </a:t>
            </a:r>
          </a:p>
        </p:txBody>
      </p:sp>
      <p:sp>
        <p:nvSpPr>
          <p:cNvPr id="25" name="TextBox 24">
            <a:extLst>
              <a:ext uri="{FF2B5EF4-FFF2-40B4-BE49-F238E27FC236}">
                <a16:creationId xmlns:a16="http://schemas.microsoft.com/office/drawing/2014/main" id="{0846CEAC-B7D2-432C-82F8-4C6B88CCE1A4}"/>
              </a:ext>
            </a:extLst>
          </p:cNvPr>
          <p:cNvSpPr txBox="1"/>
          <p:nvPr/>
        </p:nvSpPr>
        <p:spPr>
          <a:xfrm>
            <a:off x="244493" y="4850061"/>
            <a:ext cx="2081521" cy="646331"/>
          </a:xfrm>
          <a:prstGeom prst="rect">
            <a:avLst/>
          </a:prstGeom>
          <a:solidFill>
            <a:schemeClr val="bg2">
              <a:lumMod val="90000"/>
            </a:schemeClr>
          </a:solidFill>
          <a:ln>
            <a:solidFill>
              <a:schemeClr val="accent1"/>
            </a:solidFill>
          </a:ln>
        </p:spPr>
        <p:txBody>
          <a:bodyPr wrap="square" rtlCol="0">
            <a:spAutoFit/>
          </a:bodyPr>
          <a:lstStyle/>
          <a:p>
            <a:pPr algn="ctr"/>
            <a:r>
              <a:rPr lang="en-US" dirty="0"/>
              <a:t>Location where files exist</a:t>
            </a:r>
          </a:p>
        </p:txBody>
      </p:sp>
      <p:sp>
        <p:nvSpPr>
          <p:cNvPr id="26" name="TextBox 25">
            <a:extLst>
              <a:ext uri="{FF2B5EF4-FFF2-40B4-BE49-F238E27FC236}">
                <a16:creationId xmlns:a16="http://schemas.microsoft.com/office/drawing/2014/main" id="{8E7F1F1B-E815-4E88-BBD9-E349E7D2B940}"/>
              </a:ext>
            </a:extLst>
          </p:cNvPr>
          <p:cNvSpPr txBox="1"/>
          <p:nvPr/>
        </p:nvSpPr>
        <p:spPr>
          <a:xfrm>
            <a:off x="2384724" y="717622"/>
            <a:ext cx="1946755" cy="584775"/>
          </a:xfrm>
          <a:prstGeom prst="rect">
            <a:avLst/>
          </a:prstGeom>
          <a:solidFill>
            <a:schemeClr val="bg2">
              <a:lumMod val="90000"/>
            </a:schemeClr>
          </a:solidFill>
          <a:ln>
            <a:solidFill>
              <a:schemeClr val="accent1"/>
            </a:solidFill>
          </a:ln>
        </p:spPr>
        <p:txBody>
          <a:bodyPr wrap="square" rtlCol="0">
            <a:spAutoFit/>
          </a:bodyPr>
          <a:lstStyle/>
          <a:p>
            <a:pPr algn="ctr"/>
            <a:r>
              <a:rPr lang="en-US" sz="1600" dirty="0"/>
              <a:t>Details on the project progress</a:t>
            </a:r>
          </a:p>
        </p:txBody>
      </p:sp>
      <p:sp>
        <p:nvSpPr>
          <p:cNvPr id="28" name="TextBox 27">
            <a:extLst>
              <a:ext uri="{FF2B5EF4-FFF2-40B4-BE49-F238E27FC236}">
                <a16:creationId xmlns:a16="http://schemas.microsoft.com/office/drawing/2014/main" id="{86E6C1BB-B603-48D0-9E2A-F7BB84C94783}"/>
              </a:ext>
            </a:extLst>
          </p:cNvPr>
          <p:cNvSpPr txBox="1"/>
          <p:nvPr/>
        </p:nvSpPr>
        <p:spPr>
          <a:xfrm>
            <a:off x="2946034" y="4805702"/>
            <a:ext cx="2165139" cy="584775"/>
          </a:xfrm>
          <a:prstGeom prst="rect">
            <a:avLst/>
          </a:prstGeom>
          <a:solidFill>
            <a:schemeClr val="bg2">
              <a:lumMod val="90000"/>
            </a:schemeClr>
          </a:solidFill>
          <a:ln>
            <a:solidFill>
              <a:schemeClr val="accent1"/>
            </a:solidFill>
          </a:ln>
        </p:spPr>
        <p:txBody>
          <a:bodyPr wrap="square" rtlCol="0">
            <a:spAutoFit/>
          </a:bodyPr>
          <a:lstStyle/>
          <a:p>
            <a:pPr algn="ctr"/>
            <a:r>
              <a:rPr lang="en-US" sz="1600" dirty="0"/>
              <a:t>Details of the project</a:t>
            </a:r>
          </a:p>
        </p:txBody>
      </p:sp>
      <p:sp>
        <p:nvSpPr>
          <p:cNvPr id="30" name="TextBox 29">
            <a:extLst>
              <a:ext uri="{FF2B5EF4-FFF2-40B4-BE49-F238E27FC236}">
                <a16:creationId xmlns:a16="http://schemas.microsoft.com/office/drawing/2014/main" id="{81FADC57-94F4-4541-96A6-A602D29C63C8}"/>
              </a:ext>
            </a:extLst>
          </p:cNvPr>
          <p:cNvSpPr txBox="1"/>
          <p:nvPr/>
        </p:nvSpPr>
        <p:spPr>
          <a:xfrm>
            <a:off x="5619620" y="4837867"/>
            <a:ext cx="2808961" cy="830997"/>
          </a:xfrm>
          <a:prstGeom prst="rect">
            <a:avLst/>
          </a:prstGeom>
          <a:solidFill>
            <a:schemeClr val="bg2">
              <a:lumMod val="90000"/>
            </a:schemeClr>
          </a:solidFill>
          <a:ln>
            <a:solidFill>
              <a:schemeClr val="accent1"/>
            </a:solidFill>
          </a:ln>
        </p:spPr>
        <p:txBody>
          <a:bodyPr wrap="square" rtlCol="0">
            <a:spAutoFit/>
          </a:bodyPr>
          <a:lstStyle/>
          <a:p>
            <a:pPr algn="ctr"/>
            <a:r>
              <a:rPr lang="en-US" sz="1600" dirty="0"/>
              <a:t>Details of comments posted while project on review</a:t>
            </a:r>
          </a:p>
        </p:txBody>
      </p:sp>
      <p:cxnSp>
        <p:nvCxnSpPr>
          <p:cNvPr id="41" name="Connector: Elbow 40">
            <a:extLst>
              <a:ext uri="{FF2B5EF4-FFF2-40B4-BE49-F238E27FC236}">
                <a16:creationId xmlns:a16="http://schemas.microsoft.com/office/drawing/2014/main" id="{C4D921D7-99B4-4ABD-BFC8-976FD9FE8187}"/>
              </a:ext>
            </a:extLst>
          </p:cNvPr>
          <p:cNvCxnSpPr>
            <a:cxnSpLocks/>
          </p:cNvCxnSpPr>
          <p:nvPr/>
        </p:nvCxnSpPr>
        <p:spPr>
          <a:xfrm rot="16200000" flipV="1">
            <a:off x="8820532" y="3733191"/>
            <a:ext cx="1348426" cy="642573"/>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5E358DD-3135-43D6-8AE9-A882BF587174}"/>
              </a:ext>
            </a:extLst>
          </p:cNvPr>
          <p:cNvSpPr txBox="1"/>
          <p:nvPr/>
        </p:nvSpPr>
        <p:spPr>
          <a:xfrm>
            <a:off x="4624630" y="239127"/>
            <a:ext cx="3046745" cy="1107996"/>
          </a:xfrm>
          <a:prstGeom prst="rect">
            <a:avLst/>
          </a:prstGeom>
          <a:solidFill>
            <a:schemeClr val="bg2">
              <a:lumMod val="90000"/>
            </a:schemeClr>
          </a:solidFill>
          <a:ln>
            <a:solidFill>
              <a:schemeClr val="accent1"/>
            </a:solidFill>
          </a:ln>
        </p:spPr>
        <p:txBody>
          <a:bodyPr wrap="square" rtlCol="0">
            <a:spAutoFit/>
          </a:bodyPr>
          <a:lstStyle/>
          <a:p>
            <a:pPr algn="ctr"/>
            <a:r>
              <a:rPr lang="en-US" sz="1600" dirty="0"/>
              <a:t>Comments from prescreen, Plan reviewers and customers</a:t>
            </a:r>
          </a:p>
          <a:p>
            <a:pPr algn="ctr"/>
            <a:r>
              <a:rPr lang="en-US" sz="1600" dirty="0"/>
              <a:t>Permanent record</a:t>
            </a:r>
          </a:p>
        </p:txBody>
      </p:sp>
      <p:sp>
        <p:nvSpPr>
          <p:cNvPr id="45" name="TextBox 44">
            <a:extLst>
              <a:ext uri="{FF2B5EF4-FFF2-40B4-BE49-F238E27FC236}">
                <a16:creationId xmlns:a16="http://schemas.microsoft.com/office/drawing/2014/main" id="{31528135-6FCD-456E-A094-09E809D2BF97}"/>
              </a:ext>
            </a:extLst>
          </p:cNvPr>
          <p:cNvSpPr txBox="1"/>
          <p:nvPr/>
        </p:nvSpPr>
        <p:spPr>
          <a:xfrm>
            <a:off x="8076496" y="427140"/>
            <a:ext cx="3688916" cy="923330"/>
          </a:xfrm>
          <a:prstGeom prst="rect">
            <a:avLst/>
          </a:prstGeom>
          <a:solidFill>
            <a:schemeClr val="bg2">
              <a:lumMod val="90000"/>
            </a:schemeClr>
          </a:solidFill>
          <a:ln>
            <a:solidFill>
              <a:schemeClr val="accent1"/>
            </a:solidFill>
          </a:ln>
        </p:spPr>
        <p:txBody>
          <a:bodyPr wrap="square" rtlCol="0">
            <a:spAutoFit/>
          </a:bodyPr>
          <a:lstStyle/>
          <a:p>
            <a:r>
              <a:rPr lang="en-US" dirty="0"/>
              <a:t>Corrections require comments that require acknowledgement before project is completed</a:t>
            </a:r>
          </a:p>
        </p:txBody>
      </p:sp>
      <p:sp>
        <p:nvSpPr>
          <p:cNvPr id="46" name="TextBox 45">
            <a:extLst>
              <a:ext uri="{FF2B5EF4-FFF2-40B4-BE49-F238E27FC236}">
                <a16:creationId xmlns:a16="http://schemas.microsoft.com/office/drawing/2014/main" id="{03A15331-0933-4C62-B312-B150F9AEC2B1}"/>
              </a:ext>
            </a:extLst>
          </p:cNvPr>
          <p:cNvSpPr txBox="1"/>
          <p:nvPr/>
        </p:nvSpPr>
        <p:spPr>
          <a:xfrm>
            <a:off x="9048601" y="4818833"/>
            <a:ext cx="2716811" cy="369332"/>
          </a:xfrm>
          <a:prstGeom prst="rect">
            <a:avLst/>
          </a:prstGeom>
          <a:solidFill>
            <a:schemeClr val="bg2">
              <a:lumMod val="90000"/>
            </a:schemeClr>
          </a:solidFill>
          <a:ln>
            <a:solidFill>
              <a:schemeClr val="accent1"/>
            </a:solidFill>
          </a:ln>
        </p:spPr>
        <p:txBody>
          <a:bodyPr wrap="square" rtlCol="0">
            <a:spAutoFit/>
          </a:bodyPr>
          <a:lstStyle/>
          <a:p>
            <a:r>
              <a:rPr lang="en-US" dirty="0"/>
              <a:t>Name of the project</a:t>
            </a:r>
          </a:p>
        </p:txBody>
      </p:sp>
      <p:sp>
        <p:nvSpPr>
          <p:cNvPr id="20" name="Google Shape;99;p14">
            <a:extLst>
              <a:ext uri="{FF2B5EF4-FFF2-40B4-BE49-F238E27FC236}">
                <a16:creationId xmlns:a16="http://schemas.microsoft.com/office/drawing/2014/main" id="{966D107F-3380-4F2D-81BB-9CD77243BD67}"/>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21" name="Google Shape;58;p13">
            <a:extLst>
              <a:ext uri="{FF2B5EF4-FFF2-40B4-BE49-F238E27FC236}">
                <a16:creationId xmlns:a16="http://schemas.microsoft.com/office/drawing/2014/main" id="{6242ED37-BEE1-4183-A440-AB6DDAA4AD96}"/>
              </a:ext>
            </a:extLst>
          </p:cNvPr>
          <p:cNvPicPr preferRelativeResize="0"/>
          <p:nvPr/>
        </p:nvPicPr>
        <p:blipFill>
          <a:blip r:embed="rId4">
            <a:alphaModFix/>
          </a:blip>
          <a:stretch>
            <a:fillRect/>
          </a:stretch>
        </p:blipFill>
        <p:spPr>
          <a:xfrm>
            <a:off x="191862" y="5853980"/>
            <a:ext cx="915486" cy="921665"/>
          </a:xfrm>
          <a:prstGeom prst="rect">
            <a:avLst/>
          </a:prstGeom>
          <a:noFill/>
          <a:ln>
            <a:noFill/>
          </a:ln>
        </p:spPr>
      </p:pic>
      <p:sp>
        <p:nvSpPr>
          <p:cNvPr id="24" name="Google Shape;60;p13">
            <a:extLst>
              <a:ext uri="{FF2B5EF4-FFF2-40B4-BE49-F238E27FC236}">
                <a16:creationId xmlns:a16="http://schemas.microsoft.com/office/drawing/2014/main" id="{4EE38DC9-5A91-4636-8253-01EAC8D69064}"/>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3049719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C737-C648-499B-A247-6E63E2DFE9B1}"/>
              </a:ext>
            </a:extLst>
          </p:cNvPr>
          <p:cNvSpPr>
            <a:spLocks noGrp="1"/>
          </p:cNvSpPr>
          <p:nvPr>
            <p:ph type="title"/>
          </p:nvPr>
        </p:nvSpPr>
        <p:spPr/>
        <p:txBody>
          <a:bodyPr>
            <a:normAutofit/>
          </a:bodyPr>
          <a:lstStyle/>
          <a:p>
            <a:r>
              <a:rPr lang="en-US" sz="4000" b="1" dirty="0">
                <a:latin typeface="+mn-lt"/>
              </a:rPr>
              <a:t>Upload &amp; Submit</a:t>
            </a:r>
          </a:p>
        </p:txBody>
      </p:sp>
      <p:sp>
        <p:nvSpPr>
          <p:cNvPr id="3" name="Content Placeholder 2">
            <a:extLst>
              <a:ext uri="{FF2B5EF4-FFF2-40B4-BE49-F238E27FC236}">
                <a16:creationId xmlns:a16="http://schemas.microsoft.com/office/drawing/2014/main" id="{22768E2D-A8E9-4F48-BFC5-28120F61C8A0}"/>
              </a:ext>
            </a:extLst>
          </p:cNvPr>
          <p:cNvSpPr>
            <a:spLocks noGrp="1"/>
          </p:cNvSpPr>
          <p:nvPr>
            <p:ph idx="1"/>
          </p:nvPr>
        </p:nvSpPr>
        <p:spPr>
          <a:xfrm>
            <a:off x="838200" y="1515457"/>
            <a:ext cx="10515600" cy="4351338"/>
          </a:xfrm>
        </p:spPr>
        <p:txBody>
          <a:bodyPr/>
          <a:lstStyle/>
          <a:p>
            <a:r>
              <a:rPr lang="en-US" dirty="0">
                <a:latin typeface="Century Gothic" panose="020B0502020202020204" pitchFamily="34" charset="0"/>
              </a:rPr>
              <a:t>An email will be sent with instructions for the “Upload and Submit” task.  To accept the task, click on the link ‘Upload and Submit’ on the Home Page Tasks tab to open the e-form.</a:t>
            </a:r>
          </a:p>
          <a:p>
            <a:endParaRPr lang="en-US" dirty="0"/>
          </a:p>
        </p:txBody>
      </p:sp>
      <p:sp>
        <p:nvSpPr>
          <p:cNvPr id="7" name="Rectangle: Rounded Corners 6">
            <a:extLst>
              <a:ext uri="{FF2B5EF4-FFF2-40B4-BE49-F238E27FC236}">
                <a16:creationId xmlns:a16="http://schemas.microsoft.com/office/drawing/2014/main" id="{897E7D4C-FE1F-4594-A4D0-421F504C4308}"/>
              </a:ext>
            </a:extLst>
          </p:cNvPr>
          <p:cNvSpPr/>
          <p:nvPr/>
        </p:nvSpPr>
        <p:spPr>
          <a:xfrm>
            <a:off x="5670745" y="4987363"/>
            <a:ext cx="1124707" cy="2090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Google Shape;99;p14">
            <a:extLst>
              <a:ext uri="{FF2B5EF4-FFF2-40B4-BE49-F238E27FC236}">
                <a16:creationId xmlns:a16="http://schemas.microsoft.com/office/drawing/2014/main" id="{493D8959-343C-4CF3-93A7-6B1811D7739B}"/>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9" name="Google Shape;58;p13">
            <a:extLst>
              <a:ext uri="{FF2B5EF4-FFF2-40B4-BE49-F238E27FC236}">
                <a16:creationId xmlns:a16="http://schemas.microsoft.com/office/drawing/2014/main" id="{1C1F7E7B-D25E-45EE-9E69-231D21C6F9CE}"/>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pic>
        <p:nvPicPr>
          <p:cNvPr id="11" name="Content Placeholder 3">
            <a:extLst>
              <a:ext uri="{FF2B5EF4-FFF2-40B4-BE49-F238E27FC236}">
                <a16:creationId xmlns:a16="http://schemas.microsoft.com/office/drawing/2014/main" id="{C2642AAD-B37E-4BF7-9C75-76A310B53C6E}"/>
              </a:ext>
            </a:extLst>
          </p:cNvPr>
          <p:cNvPicPr>
            <a:picLocks noChangeAspect="1"/>
          </p:cNvPicPr>
          <p:nvPr/>
        </p:nvPicPr>
        <p:blipFill rotWithShape="1">
          <a:blip r:embed="rId3"/>
          <a:srcRect r="19990"/>
          <a:stretch/>
        </p:blipFill>
        <p:spPr>
          <a:xfrm>
            <a:off x="4096355" y="3152509"/>
            <a:ext cx="3309610" cy="228250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sp>
        <p:nvSpPr>
          <p:cNvPr id="12" name="Google Shape;60;p13">
            <a:extLst>
              <a:ext uri="{FF2B5EF4-FFF2-40B4-BE49-F238E27FC236}">
                <a16:creationId xmlns:a16="http://schemas.microsoft.com/office/drawing/2014/main" id="{9B1F6C04-5AA3-4743-A2AF-D67ED44023A4}"/>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419707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2C95C-A824-4C7B-931E-149F9F8441E3}"/>
              </a:ext>
            </a:extLst>
          </p:cNvPr>
          <p:cNvSpPr>
            <a:spLocks noGrp="1"/>
          </p:cNvSpPr>
          <p:nvPr>
            <p:ph type="title"/>
          </p:nvPr>
        </p:nvSpPr>
        <p:spPr>
          <a:xfrm>
            <a:off x="838200" y="276636"/>
            <a:ext cx="10515600" cy="1325563"/>
          </a:xfrm>
        </p:spPr>
        <p:txBody>
          <a:bodyPr>
            <a:normAutofit/>
          </a:bodyPr>
          <a:lstStyle/>
          <a:p>
            <a:r>
              <a:rPr lang="en-US" sz="4000" b="1" dirty="0">
                <a:latin typeface="+mn-lt"/>
              </a:rPr>
              <a:t>Uploading Plans Individually</a:t>
            </a:r>
          </a:p>
        </p:txBody>
      </p:sp>
      <p:sp>
        <p:nvSpPr>
          <p:cNvPr id="3" name="Content Placeholder 2">
            <a:extLst>
              <a:ext uri="{FF2B5EF4-FFF2-40B4-BE49-F238E27FC236}">
                <a16:creationId xmlns:a16="http://schemas.microsoft.com/office/drawing/2014/main" id="{FE18BF81-79A4-4FF4-80AA-6DB6C54C82B1}"/>
              </a:ext>
            </a:extLst>
          </p:cNvPr>
          <p:cNvSpPr>
            <a:spLocks noGrp="1"/>
          </p:cNvSpPr>
          <p:nvPr>
            <p:ph idx="1"/>
          </p:nvPr>
        </p:nvSpPr>
        <p:spPr>
          <a:xfrm>
            <a:off x="768532" y="1455057"/>
            <a:ext cx="10515600" cy="4351338"/>
          </a:xfrm>
        </p:spPr>
        <p:txBody>
          <a:bodyPr/>
          <a:lstStyle/>
          <a:p>
            <a:pPr marL="0" indent="0">
              <a:buNone/>
            </a:pPr>
            <a:r>
              <a:rPr lang="en-US" dirty="0">
                <a:latin typeface="Century Gothic" panose="020B0502020202020204" pitchFamily="34" charset="0"/>
              </a:rPr>
              <a:t>When creating the file name</a:t>
            </a:r>
          </a:p>
          <a:p>
            <a:r>
              <a:rPr lang="en-US" dirty="0">
                <a:latin typeface="Century Gothic" panose="020B0502020202020204" pitchFamily="34" charset="0"/>
              </a:rPr>
              <a:t>It is recommended </a:t>
            </a:r>
            <a:r>
              <a:rPr lang="en-US" u="sng" dirty="0">
                <a:latin typeface="Century Gothic" panose="020B0502020202020204" pitchFamily="34" charset="0"/>
              </a:rPr>
              <a:t>not to have more than 25 characters.</a:t>
            </a:r>
            <a:r>
              <a:rPr lang="en-US" dirty="0">
                <a:latin typeface="Century Gothic" panose="020B0502020202020204" pitchFamily="34" charset="0"/>
              </a:rPr>
              <a:t> </a:t>
            </a:r>
          </a:p>
          <a:p>
            <a:r>
              <a:rPr lang="en-US" dirty="0">
                <a:latin typeface="Century Gothic" panose="020B0502020202020204" pitchFamily="34" charset="0"/>
              </a:rPr>
              <a:t>Ensure </a:t>
            </a:r>
            <a:r>
              <a:rPr lang="en-US" u="sng" dirty="0">
                <a:latin typeface="Century Gothic" panose="020B0502020202020204" pitchFamily="34" charset="0"/>
              </a:rPr>
              <a:t>none of your file names are more than 70 characters</a:t>
            </a:r>
            <a:r>
              <a:rPr lang="en-US" dirty="0">
                <a:latin typeface="Century Gothic" panose="020B0502020202020204" pitchFamily="34" charset="0"/>
              </a:rPr>
              <a:t>, since that is the limit.  </a:t>
            </a:r>
          </a:p>
          <a:p>
            <a:r>
              <a:rPr lang="en-US" u="sng" dirty="0">
                <a:latin typeface="Century Gothic" panose="020B0502020202020204" pitchFamily="34" charset="0"/>
              </a:rPr>
              <a:t>Do not include the street address in the file name</a:t>
            </a:r>
            <a:r>
              <a:rPr lang="en-US" dirty="0">
                <a:latin typeface="Century Gothic" panose="020B0502020202020204" pitchFamily="34" charset="0"/>
              </a:rPr>
              <a:t>, only include  the plan sheet number and plan sheet name, example A1.0 FIRST FLOOR PLAN R</a:t>
            </a:r>
          </a:p>
          <a:p>
            <a:pPr lvl="1"/>
            <a:r>
              <a:rPr lang="en-US" dirty="0">
                <a:latin typeface="Century Gothic" panose="020B0502020202020204" pitchFamily="34" charset="0"/>
              </a:rPr>
              <a:t>Refer to the table on next slide </a:t>
            </a:r>
          </a:p>
          <a:p>
            <a:r>
              <a:rPr lang="en-US" dirty="0">
                <a:latin typeface="Century Gothic" panose="020B0502020202020204" pitchFamily="34" charset="0"/>
              </a:rPr>
              <a:t>Plan sheets are required to be UPLOADED INDIVIDUALLY.</a:t>
            </a:r>
          </a:p>
        </p:txBody>
      </p:sp>
      <p:sp>
        <p:nvSpPr>
          <p:cNvPr id="4" name="Google Shape;99;p14">
            <a:extLst>
              <a:ext uri="{FF2B5EF4-FFF2-40B4-BE49-F238E27FC236}">
                <a16:creationId xmlns:a16="http://schemas.microsoft.com/office/drawing/2014/main" id="{A5481152-1732-4D0C-97DF-8B7B67F5F6A7}"/>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5" name="Google Shape;58;p13">
            <a:extLst>
              <a:ext uri="{FF2B5EF4-FFF2-40B4-BE49-F238E27FC236}">
                <a16:creationId xmlns:a16="http://schemas.microsoft.com/office/drawing/2014/main" id="{01F28378-D2C3-4161-8EC8-AA68FA33AFFC}"/>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sp>
        <p:nvSpPr>
          <p:cNvPr id="7" name="Google Shape;60;p13">
            <a:extLst>
              <a:ext uri="{FF2B5EF4-FFF2-40B4-BE49-F238E27FC236}">
                <a16:creationId xmlns:a16="http://schemas.microsoft.com/office/drawing/2014/main" id="{033C73FA-E43F-4554-9746-6504274DA63D}"/>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1157724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73A55A1-F2A2-4BF9-8E6C-15116090D4EA}"/>
              </a:ext>
            </a:extLst>
          </p:cNvPr>
          <p:cNvPicPr>
            <a:picLocks noGrp="1" noChangeAspect="1"/>
          </p:cNvPicPr>
          <p:nvPr>
            <p:ph idx="1"/>
          </p:nvPr>
        </p:nvPicPr>
        <p:blipFill>
          <a:blip r:embed="rId2"/>
          <a:stretch>
            <a:fillRect/>
          </a:stretch>
        </p:blipFill>
        <p:spPr>
          <a:xfrm>
            <a:off x="2128543" y="100812"/>
            <a:ext cx="7358732" cy="558205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sp>
        <p:nvSpPr>
          <p:cNvPr id="5" name="Google Shape;99;p14">
            <a:extLst>
              <a:ext uri="{FF2B5EF4-FFF2-40B4-BE49-F238E27FC236}">
                <a16:creationId xmlns:a16="http://schemas.microsoft.com/office/drawing/2014/main" id="{2285506F-CC06-4228-9C6E-9D3B8A27A2F5}"/>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7" name="Google Shape;58;p13">
            <a:extLst>
              <a:ext uri="{FF2B5EF4-FFF2-40B4-BE49-F238E27FC236}">
                <a16:creationId xmlns:a16="http://schemas.microsoft.com/office/drawing/2014/main" id="{0459051E-2EB3-4278-AD7F-DE1656426C96}"/>
              </a:ext>
            </a:extLst>
          </p:cNvPr>
          <p:cNvPicPr preferRelativeResize="0"/>
          <p:nvPr/>
        </p:nvPicPr>
        <p:blipFill>
          <a:blip r:embed="rId3">
            <a:alphaModFix/>
          </a:blip>
          <a:stretch>
            <a:fillRect/>
          </a:stretch>
        </p:blipFill>
        <p:spPr>
          <a:xfrm>
            <a:off x="191862" y="5853980"/>
            <a:ext cx="915486" cy="921665"/>
          </a:xfrm>
          <a:prstGeom prst="rect">
            <a:avLst/>
          </a:prstGeom>
          <a:noFill/>
          <a:ln>
            <a:noFill/>
          </a:ln>
        </p:spPr>
      </p:pic>
      <p:sp>
        <p:nvSpPr>
          <p:cNvPr id="8" name="Google Shape;60;p13">
            <a:extLst>
              <a:ext uri="{FF2B5EF4-FFF2-40B4-BE49-F238E27FC236}">
                <a16:creationId xmlns:a16="http://schemas.microsoft.com/office/drawing/2014/main" id="{96882D0E-7788-497A-AAAD-892B081E423E}"/>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245609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659A8B-8660-4F7C-AD3C-1E786018E8E2}"/>
              </a:ext>
            </a:extLst>
          </p:cNvPr>
          <p:cNvSpPr>
            <a:spLocks noGrp="1"/>
          </p:cNvSpPr>
          <p:nvPr>
            <p:ph idx="1"/>
          </p:nvPr>
        </p:nvSpPr>
        <p:spPr>
          <a:xfrm>
            <a:off x="741356" y="1236934"/>
            <a:ext cx="10515600" cy="4351338"/>
          </a:xfrm>
        </p:spPr>
        <p:txBody>
          <a:bodyPr>
            <a:normAutofit fontScale="77500" lnSpcReduction="20000"/>
          </a:bodyPr>
          <a:lstStyle/>
          <a:p>
            <a:pPr lvl="0"/>
            <a:r>
              <a:rPr lang="en-US" sz="3300" dirty="0">
                <a:latin typeface="Century Gothic" panose="020B0502020202020204" pitchFamily="34" charset="0"/>
              </a:rPr>
              <a:t>Title block: All pages shall include the name of the business and project address (legal and physical address).</a:t>
            </a:r>
          </a:p>
          <a:p>
            <a:pPr lvl="0"/>
            <a:r>
              <a:rPr lang="en-US" sz="3300" dirty="0">
                <a:latin typeface="Century Gothic" panose="020B0502020202020204" pitchFamily="34" charset="0"/>
              </a:rPr>
              <a:t>Reserve an area for the plan sheet number.</a:t>
            </a:r>
          </a:p>
          <a:p>
            <a:pPr lvl="0"/>
            <a:r>
              <a:rPr lang="en-US" sz="3300" dirty="0">
                <a:latin typeface="Century Gothic" panose="020B0502020202020204" pitchFamily="34" charset="0"/>
              </a:rPr>
              <a:t>Reserve an area for the date and revisions dates.</a:t>
            </a:r>
          </a:p>
          <a:p>
            <a:pPr lvl="0"/>
            <a:r>
              <a:rPr lang="en-US" sz="3300" dirty="0">
                <a:latin typeface="Century Gothic" panose="020B0502020202020204" pitchFamily="34" charset="0"/>
              </a:rPr>
              <a:t>The plans must be to scale with a minimum output dimension of 24” x 36”</a:t>
            </a:r>
          </a:p>
          <a:p>
            <a:pPr lvl="0"/>
            <a:r>
              <a:rPr lang="en-US" sz="3300" dirty="0">
                <a:latin typeface="Century Gothic" panose="020B0502020202020204" pitchFamily="34" charset="0"/>
              </a:rPr>
              <a:t>Place a cloud and the revision description &amp; date in wording on the plans to quickly identify a markup and associate the comments (when applicable)</a:t>
            </a:r>
          </a:p>
          <a:p>
            <a:pPr lvl="0"/>
            <a:r>
              <a:rPr lang="en-US" sz="3300" dirty="0">
                <a:latin typeface="Century Gothic" panose="020B0502020202020204" pitchFamily="34" charset="0"/>
              </a:rPr>
              <a:t>Plans shall comply with the City of Laredo Building Codes:</a:t>
            </a:r>
          </a:p>
          <a:p>
            <a:pPr marL="0" indent="0">
              <a:buNone/>
            </a:pPr>
            <a:r>
              <a:rPr lang="en-US" sz="3300" dirty="0">
                <a:latin typeface="Century Gothic" panose="020B0502020202020204" pitchFamily="34" charset="0"/>
              </a:rPr>
              <a:t> </a:t>
            </a:r>
            <a:r>
              <a:rPr lang="en-US" sz="3300" u="sng" dirty="0">
                <a:latin typeface="Century Gothic" panose="020B0502020202020204" pitchFamily="34" charset="0"/>
                <a:hlinkClick r:id="rId2"/>
              </a:rPr>
              <a:t>https://www.cityoflaredo.com/departments/building-development-services</a:t>
            </a:r>
            <a:r>
              <a:rPr lang="en-US" sz="3300" u="sng" dirty="0">
                <a:latin typeface="Century Gothic" panose="020B0502020202020204" pitchFamily="34" charset="0"/>
              </a:rPr>
              <a:t> </a:t>
            </a:r>
            <a:endParaRPr lang="en-US" dirty="0"/>
          </a:p>
        </p:txBody>
      </p:sp>
      <p:sp>
        <p:nvSpPr>
          <p:cNvPr id="4" name="Google Shape;99;p14">
            <a:extLst>
              <a:ext uri="{FF2B5EF4-FFF2-40B4-BE49-F238E27FC236}">
                <a16:creationId xmlns:a16="http://schemas.microsoft.com/office/drawing/2014/main" id="{0FF45596-D7D1-42BD-83D7-BDD1DC083308}"/>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5" name="Google Shape;58;p13">
            <a:extLst>
              <a:ext uri="{FF2B5EF4-FFF2-40B4-BE49-F238E27FC236}">
                <a16:creationId xmlns:a16="http://schemas.microsoft.com/office/drawing/2014/main" id="{CB007A31-5E8D-4542-93A6-204B81B26ECA}"/>
              </a:ext>
            </a:extLst>
          </p:cNvPr>
          <p:cNvPicPr preferRelativeResize="0"/>
          <p:nvPr/>
        </p:nvPicPr>
        <p:blipFill>
          <a:blip r:embed="rId3">
            <a:alphaModFix/>
          </a:blip>
          <a:stretch>
            <a:fillRect/>
          </a:stretch>
        </p:blipFill>
        <p:spPr>
          <a:xfrm>
            <a:off x="191862" y="5853980"/>
            <a:ext cx="915486" cy="921665"/>
          </a:xfrm>
          <a:prstGeom prst="rect">
            <a:avLst/>
          </a:prstGeom>
          <a:noFill/>
          <a:ln>
            <a:noFill/>
          </a:ln>
        </p:spPr>
      </p:pic>
      <p:sp>
        <p:nvSpPr>
          <p:cNvPr id="7" name="Google Shape;60;p13">
            <a:extLst>
              <a:ext uri="{FF2B5EF4-FFF2-40B4-BE49-F238E27FC236}">
                <a16:creationId xmlns:a16="http://schemas.microsoft.com/office/drawing/2014/main" id="{0CB2B53F-CDDD-467D-B101-C6D58AE7C6EE}"/>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
        <p:nvSpPr>
          <p:cNvPr id="6" name="Title 1">
            <a:extLst>
              <a:ext uri="{FF2B5EF4-FFF2-40B4-BE49-F238E27FC236}">
                <a16:creationId xmlns:a16="http://schemas.microsoft.com/office/drawing/2014/main" id="{6154DD0F-A91B-4722-A040-856E69305529}"/>
              </a:ext>
            </a:extLst>
          </p:cNvPr>
          <p:cNvSpPr>
            <a:spLocks noGrp="1"/>
          </p:cNvSpPr>
          <p:nvPr>
            <p:ph type="title"/>
          </p:nvPr>
        </p:nvSpPr>
        <p:spPr>
          <a:xfrm>
            <a:off x="741356" y="86333"/>
            <a:ext cx="10515600" cy="1325563"/>
          </a:xfrm>
        </p:spPr>
        <p:txBody>
          <a:bodyPr>
            <a:normAutofit/>
          </a:bodyPr>
          <a:lstStyle/>
          <a:p>
            <a:r>
              <a:rPr lang="en-US" sz="4000" b="1" dirty="0">
                <a:latin typeface="+mn-lt"/>
              </a:rPr>
              <a:t>Upload Plans Individually Cont.</a:t>
            </a:r>
          </a:p>
        </p:txBody>
      </p:sp>
    </p:spTree>
    <p:extLst>
      <p:ext uri="{BB962C8B-B14F-4D97-AF65-F5344CB8AC3E}">
        <p14:creationId xmlns:p14="http://schemas.microsoft.com/office/powerpoint/2010/main" val="2874718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9C22C4-17DA-4F69-8050-650ED8E9B205}"/>
              </a:ext>
            </a:extLst>
          </p:cNvPr>
          <p:cNvSpPr>
            <a:spLocks noGrp="1"/>
          </p:cNvSpPr>
          <p:nvPr>
            <p:ph idx="1"/>
          </p:nvPr>
        </p:nvSpPr>
        <p:spPr>
          <a:xfrm>
            <a:off x="728032" y="1401643"/>
            <a:ext cx="10515600" cy="4351338"/>
          </a:xfrm>
        </p:spPr>
        <p:txBody>
          <a:bodyPr>
            <a:normAutofit/>
          </a:bodyPr>
          <a:lstStyle/>
          <a:p>
            <a:pPr marL="514350" indent="-514350">
              <a:buFont typeface="+mj-lt"/>
              <a:buAutoNum type="arabicPeriod"/>
            </a:pPr>
            <a:r>
              <a:rPr lang="en-US" dirty="0">
                <a:latin typeface="Century Gothic" panose="020B0502020202020204" pitchFamily="34" charset="0"/>
              </a:rPr>
              <a:t>Title Page </a:t>
            </a:r>
          </a:p>
          <a:p>
            <a:pPr marL="514350" indent="-514350">
              <a:buFont typeface="+mj-lt"/>
              <a:buAutoNum type="arabicPeriod"/>
            </a:pPr>
            <a:r>
              <a:rPr lang="en-US" dirty="0">
                <a:latin typeface="Century Gothic" panose="020B0502020202020204" pitchFamily="34" charset="0"/>
              </a:rPr>
              <a:t>Index referencing Building Codes 2021 </a:t>
            </a:r>
            <a:r>
              <a:rPr lang="en-US" i="1" u="sng" dirty="0">
                <a:latin typeface="Century Gothic" panose="020B0502020202020204" pitchFamily="34" charset="0"/>
              </a:rPr>
              <a:t>2024-O-148, 2024-   O-149, 2024-O-150, 2024-O-151, and 2024-O-152</a:t>
            </a:r>
          </a:p>
          <a:p>
            <a:pPr marL="514350" indent="-514350">
              <a:buFont typeface="+mj-lt"/>
              <a:buAutoNum type="arabicPeriod"/>
            </a:pPr>
            <a:r>
              <a:rPr lang="en-US" dirty="0">
                <a:latin typeface="Century Gothic" panose="020B0502020202020204" pitchFamily="34" charset="0"/>
              </a:rPr>
              <a:t>AMEPS-plans</a:t>
            </a:r>
          </a:p>
          <a:p>
            <a:pPr lvl="1"/>
            <a:r>
              <a:rPr lang="en-US" sz="2800" dirty="0">
                <a:latin typeface="Century Gothic" panose="020B0502020202020204" pitchFamily="34" charset="0"/>
              </a:rPr>
              <a:t>Architectural, Mechanical, Electrical, Plumbing, Structural</a:t>
            </a:r>
          </a:p>
        </p:txBody>
      </p:sp>
      <p:sp>
        <p:nvSpPr>
          <p:cNvPr id="4" name="Google Shape;99;p14">
            <a:extLst>
              <a:ext uri="{FF2B5EF4-FFF2-40B4-BE49-F238E27FC236}">
                <a16:creationId xmlns:a16="http://schemas.microsoft.com/office/drawing/2014/main" id="{8C80F880-C229-427B-BFB5-C0CF9AFC59C2}"/>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5" name="Google Shape;58;p13">
            <a:extLst>
              <a:ext uri="{FF2B5EF4-FFF2-40B4-BE49-F238E27FC236}">
                <a16:creationId xmlns:a16="http://schemas.microsoft.com/office/drawing/2014/main" id="{A97BE5BA-ADB4-4AF1-B066-712DD55A890C}"/>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sp>
        <p:nvSpPr>
          <p:cNvPr id="7" name="Google Shape;60;p13">
            <a:extLst>
              <a:ext uri="{FF2B5EF4-FFF2-40B4-BE49-F238E27FC236}">
                <a16:creationId xmlns:a16="http://schemas.microsoft.com/office/drawing/2014/main" id="{E41753CA-B9FD-42AF-8157-DFDBAEE08194}"/>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
        <p:nvSpPr>
          <p:cNvPr id="6" name="Title 1">
            <a:extLst>
              <a:ext uri="{FF2B5EF4-FFF2-40B4-BE49-F238E27FC236}">
                <a16:creationId xmlns:a16="http://schemas.microsoft.com/office/drawing/2014/main" id="{836F1F0B-1018-4060-874B-7DE3213C4233}"/>
              </a:ext>
            </a:extLst>
          </p:cNvPr>
          <p:cNvSpPr>
            <a:spLocks noGrp="1"/>
          </p:cNvSpPr>
          <p:nvPr>
            <p:ph type="title"/>
          </p:nvPr>
        </p:nvSpPr>
        <p:spPr>
          <a:xfrm>
            <a:off x="649605" y="183354"/>
            <a:ext cx="11573690" cy="1325563"/>
          </a:xfrm>
        </p:spPr>
        <p:txBody>
          <a:bodyPr>
            <a:normAutofit/>
          </a:bodyPr>
          <a:lstStyle/>
          <a:p>
            <a:r>
              <a:rPr lang="en-US" sz="4000" b="1" dirty="0">
                <a:latin typeface="+mn-lt"/>
              </a:rPr>
              <a:t>Upload Plans Individually Cont. </a:t>
            </a:r>
          </a:p>
        </p:txBody>
      </p:sp>
    </p:spTree>
    <p:extLst>
      <p:ext uri="{BB962C8B-B14F-4D97-AF65-F5344CB8AC3E}">
        <p14:creationId xmlns:p14="http://schemas.microsoft.com/office/powerpoint/2010/main" val="3048653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C8B5-1199-4851-BE60-367B80740166}"/>
              </a:ext>
            </a:extLst>
          </p:cNvPr>
          <p:cNvSpPr>
            <a:spLocks noGrp="1"/>
          </p:cNvSpPr>
          <p:nvPr>
            <p:ph type="title"/>
          </p:nvPr>
        </p:nvSpPr>
        <p:spPr>
          <a:xfrm>
            <a:off x="838200" y="365128"/>
            <a:ext cx="10515600" cy="840348"/>
          </a:xfrm>
        </p:spPr>
        <p:txBody>
          <a:bodyPr>
            <a:normAutofit/>
          </a:bodyPr>
          <a:lstStyle/>
          <a:p>
            <a:r>
              <a:rPr lang="en-US" sz="4000" b="1" dirty="0">
                <a:latin typeface="+mn-lt"/>
              </a:rPr>
              <a:t>Overview</a:t>
            </a:r>
          </a:p>
        </p:txBody>
      </p:sp>
      <p:sp>
        <p:nvSpPr>
          <p:cNvPr id="3" name="Content Placeholder 2">
            <a:extLst>
              <a:ext uri="{FF2B5EF4-FFF2-40B4-BE49-F238E27FC236}">
                <a16:creationId xmlns:a16="http://schemas.microsoft.com/office/drawing/2014/main" id="{C0C6DE4B-B11A-474D-9082-392ABE4E4B60}"/>
              </a:ext>
            </a:extLst>
          </p:cNvPr>
          <p:cNvSpPr>
            <a:spLocks noGrp="1"/>
          </p:cNvSpPr>
          <p:nvPr>
            <p:ph idx="1"/>
          </p:nvPr>
        </p:nvSpPr>
        <p:spPr>
          <a:xfrm>
            <a:off x="838200" y="1253331"/>
            <a:ext cx="10515600" cy="4351338"/>
          </a:xfrm>
        </p:spPr>
        <p:txBody>
          <a:bodyPr>
            <a:normAutofit fontScale="32500" lnSpcReduction="20000"/>
          </a:bodyPr>
          <a:lstStyle/>
          <a:p>
            <a:r>
              <a:rPr lang="en-US" sz="5100" dirty="0">
                <a:latin typeface="Century Gothic" panose="020B0502020202020204" pitchFamily="34" charset="0"/>
              </a:rPr>
              <a:t>Application Submittal via Email</a:t>
            </a:r>
          </a:p>
          <a:p>
            <a:r>
              <a:rPr lang="en-US" sz="5100" dirty="0">
                <a:latin typeface="Century Gothic" panose="020B0502020202020204" pitchFamily="34" charset="0"/>
              </a:rPr>
              <a:t>Flood Plain Application (if applicable)</a:t>
            </a:r>
          </a:p>
          <a:p>
            <a:r>
              <a:rPr lang="en-US" sz="5100" dirty="0">
                <a:latin typeface="Century Gothic" panose="020B0502020202020204" pitchFamily="34" charset="0"/>
              </a:rPr>
              <a:t>AVOLVE Email Invitation (Open Project in AVOLVE)</a:t>
            </a:r>
          </a:p>
          <a:p>
            <a:r>
              <a:rPr lang="en-US" sz="5100" dirty="0">
                <a:latin typeface="Century Gothic" panose="020B0502020202020204" pitchFamily="34" charset="0"/>
              </a:rPr>
              <a:t>AVOLVE Log in</a:t>
            </a:r>
          </a:p>
          <a:p>
            <a:r>
              <a:rPr lang="en-US" sz="5100" dirty="0">
                <a:latin typeface="Century Gothic" panose="020B0502020202020204" pitchFamily="34" charset="0"/>
              </a:rPr>
              <a:t>Upload &amp; Submit</a:t>
            </a:r>
          </a:p>
          <a:p>
            <a:r>
              <a:rPr lang="en-US" sz="5100" dirty="0">
                <a:latin typeface="Century Gothic" panose="020B0502020202020204" pitchFamily="34" charset="0"/>
              </a:rPr>
              <a:t>Upload Plans Individually</a:t>
            </a:r>
          </a:p>
          <a:p>
            <a:r>
              <a:rPr lang="en-US" sz="5100" dirty="0">
                <a:latin typeface="Century Gothic" panose="020B0502020202020204" pitchFamily="34" charset="0"/>
              </a:rPr>
              <a:t>Complete Task for “Upload &amp; submit”</a:t>
            </a:r>
          </a:p>
          <a:p>
            <a:r>
              <a:rPr lang="en-US" sz="5100" dirty="0">
                <a:latin typeface="Century Gothic" panose="020B0502020202020204" pitchFamily="34" charset="0"/>
              </a:rPr>
              <a:t>Corrections Required</a:t>
            </a:r>
          </a:p>
          <a:p>
            <a:r>
              <a:rPr lang="en-US" sz="5100" dirty="0">
                <a:latin typeface="Century Gothic" panose="020B0502020202020204" pitchFamily="34" charset="0"/>
              </a:rPr>
              <a:t>Payment of Plan Review Fees</a:t>
            </a:r>
          </a:p>
          <a:p>
            <a:r>
              <a:rPr lang="en-US" sz="5100" dirty="0">
                <a:latin typeface="Century Gothic" panose="020B0502020202020204" pitchFamily="34" charset="0"/>
              </a:rPr>
              <a:t>Plan Review</a:t>
            </a:r>
          </a:p>
          <a:p>
            <a:r>
              <a:rPr lang="en-US" sz="5100" dirty="0">
                <a:latin typeface="Century Gothic" panose="020B0502020202020204" pitchFamily="34" charset="0"/>
              </a:rPr>
              <a:t>Respond &amp; Resubmit</a:t>
            </a:r>
          </a:p>
          <a:p>
            <a:r>
              <a:rPr lang="en-US" sz="5100" dirty="0">
                <a:latin typeface="Century Gothic" panose="020B0502020202020204" pitchFamily="34" charset="0"/>
              </a:rPr>
              <a:t>Final Payment </a:t>
            </a:r>
          </a:p>
          <a:p>
            <a:r>
              <a:rPr lang="en-US" sz="5100" dirty="0">
                <a:latin typeface="Century Gothic" panose="020B0502020202020204" pitchFamily="34" charset="0"/>
              </a:rPr>
              <a:t>Approved/ Stamp Plans</a:t>
            </a:r>
          </a:p>
          <a:p>
            <a:endParaRPr lang="en-US" dirty="0"/>
          </a:p>
        </p:txBody>
      </p:sp>
      <p:sp>
        <p:nvSpPr>
          <p:cNvPr id="4" name="Google Shape;99;p14">
            <a:extLst>
              <a:ext uri="{FF2B5EF4-FFF2-40B4-BE49-F238E27FC236}">
                <a16:creationId xmlns:a16="http://schemas.microsoft.com/office/drawing/2014/main" id="{620FF5EE-4F6C-42AB-97F8-328D871EB42D}"/>
              </a:ext>
            </a:extLst>
          </p:cNvPr>
          <p:cNvSpPr/>
          <p:nvPr/>
        </p:nvSpPr>
        <p:spPr>
          <a:xfrm>
            <a:off x="0" y="5949149"/>
            <a:ext cx="12192000" cy="953939"/>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5" name="Google Shape;58;p13">
            <a:extLst>
              <a:ext uri="{FF2B5EF4-FFF2-40B4-BE49-F238E27FC236}">
                <a16:creationId xmlns:a16="http://schemas.microsoft.com/office/drawing/2014/main" id="{0DCC6DF0-FCAF-45F5-B935-3C4CB9BABA19}"/>
              </a:ext>
            </a:extLst>
          </p:cNvPr>
          <p:cNvPicPr preferRelativeResize="0"/>
          <p:nvPr/>
        </p:nvPicPr>
        <p:blipFill>
          <a:blip r:embed="rId2">
            <a:alphaModFix/>
          </a:blip>
          <a:stretch>
            <a:fillRect/>
          </a:stretch>
        </p:blipFill>
        <p:spPr>
          <a:xfrm>
            <a:off x="191862" y="5936335"/>
            <a:ext cx="915486" cy="921665"/>
          </a:xfrm>
          <a:prstGeom prst="rect">
            <a:avLst/>
          </a:prstGeom>
          <a:noFill/>
          <a:ln>
            <a:noFill/>
          </a:ln>
        </p:spPr>
      </p:pic>
      <p:sp>
        <p:nvSpPr>
          <p:cNvPr id="6" name="Google Shape;60;p13">
            <a:extLst>
              <a:ext uri="{FF2B5EF4-FFF2-40B4-BE49-F238E27FC236}">
                <a16:creationId xmlns:a16="http://schemas.microsoft.com/office/drawing/2014/main" id="{760D6FC3-E05D-469F-B35C-55170F92615D}"/>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795161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BF2B-AAE7-4715-86C0-2220ED515488}"/>
              </a:ext>
            </a:extLst>
          </p:cNvPr>
          <p:cNvSpPr>
            <a:spLocks noGrp="1"/>
          </p:cNvSpPr>
          <p:nvPr>
            <p:ph type="title"/>
          </p:nvPr>
        </p:nvSpPr>
        <p:spPr>
          <a:xfrm>
            <a:off x="649605" y="82355"/>
            <a:ext cx="10515600" cy="1325563"/>
          </a:xfrm>
        </p:spPr>
        <p:txBody>
          <a:bodyPr>
            <a:normAutofit/>
          </a:bodyPr>
          <a:lstStyle/>
          <a:p>
            <a:r>
              <a:rPr lang="en-US" sz="4000" b="1" dirty="0">
                <a:latin typeface="+mn-lt"/>
              </a:rPr>
              <a:t>Complete task for “Upload &amp; Submit”</a:t>
            </a:r>
          </a:p>
        </p:txBody>
      </p:sp>
      <p:sp>
        <p:nvSpPr>
          <p:cNvPr id="3" name="Content Placeholder 2">
            <a:extLst>
              <a:ext uri="{FF2B5EF4-FFF2-40B4-BE49-F238E27FC236}">
                <a16:creationId xmlns:a16="http://schemas.microsoft.com/office/drawing/2014/main" id="{B8B3C654-D6BD-4874-9AC0-37C981FA61AE}"/>
              </a:ext>
            </a:extLst>
          </p:cNvPr>
          <p:cNvSpPr>
            <a:spLocks noGrp="1"/>
          </p:cNvSpPr>
          <p:nvPr>
            <p:ph idx="1"/>
          </p:nvPr>
        </p:nvSpPr>
        <p:spPr>
          <a:xfrm>
            <a:off x="649605" y="1337933"/>
            <a:ext cx="10515600" cy="4351338"/>
          </a:xfrm>
        </p:spPr>
        <p:txBody>
          <a:bodyPr/>
          <a:lstStyle/>
          <a:p>
            <a:r>
              <a:rPr lang="en-US" dirty="0">
                <a:latin typeface="Century Gothic" panose="020B0502020202020204" pitchFamily="34" charset="0"/>
              </a:rPr>
              <a:t>You will receive an email confirmation that your upload has been received.  </a:t>
            </a:r>
          </a:p>
          <a:p>
            <a:r>
              <a:rPr lang="en-US" dirty="0">
                <a:latin typeface="Century Gothic" panose="020B0502020202020204" pitchFamily="34" charset="0"/>
              </a:rPr>
              <a:t>Once reviewed, you will be notified if corrections are required or if it is ready to be assigned for plan review.</a:t>
            </a:r>
          </a:p>
          <a:p>
            <a:endParaRPr lang="en-US" dirty="0"/>
          </a:p>
        </p:txBody>
      </p:sp>
      <p:pic>
        <p:nvPicPr>
          <p:cNvPr id="4" name="Picture 3">
            <a:extLst>
              <a:ext uri="{FF2B5EF4-FFF2-40B4-BE49-F238E27FC236}">
                <a16:creationId xmlns:a16="http://schemas.microsoft.com/office/drawing/2014/main" id="{C7DBD875-EF8F-4466-839D-52CC485F9AF4}"/>
              </a:ext>
            </a:extLst>
          </p:cNvPr>
          <p:cNvPicPr/>
          <p:nvPr/>
        </p:nvPicPr>
        <p:blipFill>
          <a:blip r:embed="rId2"/>
          <a:stretch>
            <a:fillRect/>
          </a:stretch>
        </p:blipFill>
        <p:spPr>
          <a:xfrm>
            <a:off x="2540025" y="3348093"/>
            <a:ext cx="3327094" cy="1919580"/>
          </a:xfrm>
          <a:prstGeom prst="rect">
            <a:avLst/>
          </a:prstGeom>
          <a:ln>
            <a:noFill/>
          </a:ln>
          <a:effectLst>
            <a:outerShdw blurRad="292100" dist="139700" dir="2700000" algn="tl" rotWithShape="0">
              <a:srgbClr val="333333">
                <a:alpha val="65000"/>
              </a:srgbClr>
            </a:outerShdw>
          </a:effectLst>
        </p:spPr>
      </p:pic>
      <p:sp>
        <p:nvSpPr>
          <p:cNvPr id="5" name="Text Box 2">
            <a:extLst>
              <a:ext uri="{FF2B5EF4-FFF2-40B4-BE49-F238E27FC236}">
                <a16:creationId xmlns:a16="http://schemas.microsoft.com/office/drawing/2014/main" id="{6A3B33E8-EE23-4304-84B3-07241A6CA4DC}"/>
              </a:ext>
            </a:extLst>
          </p:cNvPr>
          <p:cNvSpPr txBox="1">
            <a:spLocks noChangeArrowheads="1"/>
          </p:cNvSpPr>
          <p:nvPr/>
        </p:nvSpPr>
        <p:spPr bwMode="auto">
          <a:xfrm>
            <a:off x="6286219" y="3584005"/>
            <a:ext cx="3177270" cy="1002647"/>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marL="0" marR="0">
              <a:lnSpc>
                <a:spcPct val="110000"/>
              </a:lnSpc>
              <a:spcBef>
                <a:spcPts val="0"/>
              </a:spcBef>
              <a:spcAft>
                <a:spcPts val="0"/>
              </a:spcAft>
            </a:pPr>
            <a:r>
              <a:rPr lang="en-US" sz="1000" i="0" dirty="0">
                <a:solidFill>
                  <a:srgbClr val="FF6600"/>
                </a:solidFill>
                <a:effectLst/>
                <a:latin typeface="Arial Narrow" panose="020B0606020202030204" pitchFamily="34" charset="0"/>
                <a:ea typeface="MS Mincho" panose="02020609040205080304" pitchFamily="49" charset="-128"/>
                <a:cs typeface="Times New Roman" panose="02020603050405020304" pitchFamily="18" charset="0"/>
              </a:rPr>
              <a:t>This task can be repeated as many times as required until all corrections have been submitted.  You will receive an email when your Prescreen review is accepted and review is beginning.</a:t>
            </a:r>
            <a:endParaRPr lang="en-US" sz="1700" i="1" dirty="0">
              <a:solidFill>
                <a:srgbClr val="2E287F"/>
              </a:solidFill>
              <a:effectLst/>
              <a:latin typeface="Century Schoolbook" panose="02040604050505020304" pitchFamily="18" charset="0"/>
              <a:ea typeface="MS Mincho" panose="02020609040205080304" pitchFamily="49" charset="-128"/>
              <a:cs typeface="Times New Roman" panose="02020603050405020304" pitchFamily="18" charset="0"/>
            </a:endParaRPr>
          </a:p>
          <a:p>
            <a:pPr marL="0" marR="0">
              <a:lnSpc>
                <a:spcPct val="115000"/>
              </a:lnSpc>
              <a:spcBef>
                <a:spcPts val="0"/>
              </a:spcBef>
              <a:spcAft>
                <a:spcPts val="0"/>
              </a:spcAft>
            </a:pPr>
            <a:r>
              <a:rPr lang="en-U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 </a:t>
            </a:r>
          </a:p>
        </p:txBody>
      </p:sp>
      <p:sp>
        <p:nvSpPr>
          <p:cNvPr id="6" name="Google Shape;99;p14">
            <a:extLst>
              <a:ext uri="{FF2B5EF4-FFF2-40B4-BE49-F238E27FC236}">
                <a16:creationId xmlns:a16="http://schemas.microsoft.com/office/drawing/2014/main" id="{0EE7B11D-6F03-48D1-AA15-CBDA404DD693}"/>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7" name="Google Shape;58;p13">
            <a:extLst>
              <a:ext uri="{FF2B5EF4-FFF2-40B4-BE49-F238E27FC236}">
                <a16:creationId xmlns:a16="http://schemas.microsoft.com/office/drawing/2014/main" id="{3AE142E9-D881-4855-BCC6-086FF2D4C223}"/>
              </a:ext>
            </a:extLst>
          </p:cNvPr>
          <p:cNvPicPr preferRelativeResize="0"/>
          <p:nvPr/>
        </p:nvPicPr>
        <p:blipFill>
          <a:blip r:embed="rId3">
            <a:alphaModFix/>
          </a:blip>
          <a:stretch>
            <a:fillRect/>
          </a:stretch>
        </p:blipFill>
        <p:spPr>
          <a:xfrm>
            <a:off x="191862" y="5853980"/>
            <a:ext cx="915486" cy="921665"/>
          </a:xfrm>
          <a:prstGeom prst="rect">
            <a:avLst/>
          </a:prstGeom>
          <a:noFill/>
          <a:ln>
            <a:noFill/>
          </a:ln>
        </p:spPr>
      </p:pic>
      <p:sp>
        <p:nvSpPr>
          <p:cNvPr id="9" name="Google Shape;60;p13">
            <a:extLst>
              <a:ext uri="{FF2B5EF4-FFF2-40B4-BE49-F238E27FC236}">
                <a16:creationId xmlns:a16="http://schemas.microsoft.com/office/drawing/2014/main" id="{FE51C670-DBC7-4508-84E7-6463777A7CE6}"/>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2800564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EFD9926-C17F-437F-B44E-9C0E03DAD6C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4962" y="808349"/>
            <a:ext cx="8315325" cy="3000375"/>
          </a:xfrm>
          <a:prstGeom prst="rect">
            <a:avLst/>
          </a:prstGeom>
          <a:noFill/>
          <a:ln>
            <a:noFill/>
          </a:ln>
        </p:spPr>
      </p:pic>
      <p:sp>
        <p:nvSpPr>
          <p:cNvPr id="5" name="Rectangle 4">
            <a:extLst>
              <a:ext uri="{FF2B5EF4-FFF2-40B4-BE49-F238E27FC236}">
                <a16:creationId xmlns:a16="http://schemas.microsoft.com/office/drawing/2014/main" id="{A5DE0487-24E2-4A55-A134-5A7BE25D07F9}"/>
              </a:ext>
            </a:extLst>
          </p:cNvPr>
          <p:cNvSpPr/>
          <p:nvPr/>
        </p:nvSpPr>
        <p:spPr>
          <a:xfrm>
            <a:off x="2211922" y="1383561"/>
            <a:ext cx="1181272" cy="349376"/>
          </a:xfrm>
          <a:prstGeom prst="rect">
            <a:avLst/>
          </a:prstGeom>
          <a:noFill/>
          <a:ln w="28575">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307F77D-AA2C-414B-9D65-69808D1922C8}"/>
              </a:ext>
            </a:extLst>
          </p:cNvPr>
          <p:cNvPicPr/>
          <p:nvPr/>
        </p:nvPicPr>
        <p:blipFill>
          <a:blip r:embed="rId3"/>
          <a:stretch>
            <a:fillRect/>
          </a:stretch>
        </p:blipFill>
        <p:spPr>
          <a:xfrm>
            <a:off x="4764158" y="830724"/>
            <a:ext cx="3016931" cy="81222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1A62E0B-0009-48FC-93CC-809657F7A1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58360" y="4182142"/>
            <a:ext cx="5216488" cy="1216065"/>
          </a:xfrm>
          <a:prstGeom prst="rect">
            <a:avLst/>
          </a:prstGeom>
          <a:noFill/>
          <a:ln>
            <a:noFill/>
          </a:ln>
        </p:spPr>
      </p:pic>
      <p:cxnSp>
        <p:nvCxnSpPr>
          <p:cNvPr id="8" name="Straight Arrow Connector 7">
            <a:extLst>
              <a:ext uri="{FF2B5EF4-FFF2-40B4-BE49-F238E27FC236}">
                <a16:creationId xmlns:a16="http://schemas.microsoft.com/office/drawing/2014/main" id="{2173AF08-D1E3-4793-AB56-7F8E937C782F}"/>
              </a:ext>
            </a:extLst>
          </p:cNvPr>
          <p:cNvCxnSpPr>
            <a:cxnSpLocks/>
          </p:cNvCxnSpPr>
          <p:nvPr/>
        </p:nvCxnSpPr>
        <p:spPr>
          <a:xfrm>
            <a:off x="2897198" y="4550087"/>
            <a:ext cx="1961003" cy="6830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EB03659-70F8-4314-9DA0-239D2C32E9D4}"/>
              </a:ext>
            </a:extLst>
          </p:cNvPr>
          <p:cNvSpPr/>
          <p:nvPr/>
        </p:nvSpPr>
        <p:spPr>
          <a:xfrm>
            <a:off x="2211922" y="3828449"/>
            <a:ext cx="6109365" cy="383823"/>
          </a:xfrm>
          <a:prstGeom prst="rect">
            <a:avLst/>
          </a:prstGeom>
        </p:spPr>
        <p:txBody>
          <a:bodyPr wrap="none">
            <a:spAutoFit/>
          </a:bodyPr>
          <a:lstStyle/>
          <a:p>
            <a:pPr>
              <a:lnSpc>
                <a:spcPct val="115000"/>
              </a:lnSpc>
            </a:pPr>
            <a:r>
              <a:rPr lang="en-US" b="1" i="1" dirty="0">
                <a:solidFill>
                  <a:srgbClr val="FF6600"/>
                </a:solidFill>
                <a:latin typeface="Arial" panose="020B0604020202020204" pitchFamily="34" charset="0"/>
                <a:ea typeface="MS Gothic" panose="020B0609070205080204" pitchFamily="49" charset="-128"/>
                <a:cs typeface="Times New Roman" panose="02020603050405020304" pitchFamily="18" charset="0"/>
              </a:rPr>
              <a:t>Mark the task complete and submit your corrections.  </a:t>
            </a:r>
            <a:endParaRPr lang="en-US" sz="2000" b="1" i="1" dirty="0">
              <a:solidFill>
                <a:srgbClr val="013A57"/>
              </a:solidFill>
              <a:effectLst/>
              <a:latin typeface="Arial" panose="020B0604020202020204" pitchFamily="34" charset="0"/>
              <a:ea typeface="MS Gothic" panose="020B0609070205080204" pitchFamily="49" charset="-128"/>
              <a:cs typeface="Times New Roman" panose="02020603050405020304" pitchFamily="18" charset="0"/>
            </a:endParaRPr>
          </a:p>
        </p:txBody>
      </p:sp>
      <p:sp>
        <p:nvSpPr>
          <p:cNvPr id="12" name="Google Shape;99;p14">
            <a:extLst>
              <a:ext uri="{FF2B5EF4-FFF2-40B4-BE49-F238E27FC236}">
                <a16:creationId xmlns:a16="http://schemas.microsoft.com/office/drawing/2014/main" id="{2EBC904F-52C0-41C6-B8FC-978173586703}"/>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13" name="Google Shape;58;p13">
            <a:extLst>
              <a:ext uri="{FF2B5EF4-FFF2-40B4-BE49-F238E27FC236}">
                <a16:creationId xmlns:a16="http://schemas.microsoft.com/office/drawing/2014/main" id="{ED41AC37-3F3B-4CE0-BEED-6C40DEC21B7D}"/>
              </a:ext>
            </a:extLst>
          </p:cNvPr>
          <p:cNvPicPr preferRelativeResize="0"/>
          <p:nvPr/>
        </p:nvPicPr>
        <p:blipFill>
          <a:blip r:embed="rId5">
            <a:alphaModFix/>
          </a:blip>
          <a:stretch>
            <a:fillRect/>
          </a:stretch>
        </p:blipFill>
        <p:spPr>
          <a:xfrm>
            <a:off x="191862" y="5853980"/>
            <a:ext cx="915486" cy="921665"/>
          </a:xfrm>
          <a:prstGeom prst="rect">
            <a:avLst/>
          </a:prstGeom>
          <a:noFill/>
          <a:ln>
            <a:noFill/>
          </a:ln>
        </p:spPr>
      </p:pic>
      <p:sp>
        <p:nvSpPr>
          <p:cNvPr id="15" name="Google Shape;60;p13">
            <a:extLst>
              <a:ext uri="{FF2B5EF4-FFF2-40B4-BE49-F238E27FC236}">
                <a16:creationId xmlns:a16="http://schemas.microsoft.com/office/drawing/2014/main" id="{EC9CCB59-674B-4FAB-9439-637057A95198}"/>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1019001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D570CCB-3E71-441B-997D-BC96ED8843E8}"/>
              </a:ext>
            </a:extLst>
          </p:cNvPr>
          <p:cNvPicPr>
            <a:picLocks noGrp="1" noChangeAspect="1"/>
          </p:cNvPicPr>
          <p:nvPr>
            <p:ph idx="1"/>
          </p:nvPr>
        </p:nvPicPr>
        <p:blipFill>
          <a:blip r:embed="rId2"/>
          <a:stretch>
            <a:fillRect/>
          </a:stretch>
        </p:blipFill>
        <p:spPr>
          <a:xfrm>
            <a:off x="5784051" y="381493"/>
            <a:ext cx="5311605" cy="4351338"/>
          </a:xfrm>
          <a:prstGeom prst="rect">
            <a:avLst/>
          </a:prstGeom>
          <a:ln>
            <a:solidFill>
              <a:schemeClr val="tx1">
                <a:alpha val="95000"/>
              </a:schemeClr>
            </a:solidFill>
          </a:ln>
          <a:effectLst>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id="{12623FB7-1460-4595-8A00-E1CF6BE2551C}"/>
              </a:ext>
            </a:extLst>
          </p:cNvPr>
          <p:cNvGrpSpPr/>
          <p:nvPr/>
        </p:nvGrpSpPr>
        <p:grpSpPr>
          <a:xfrm>
            <a:off x="9131394" y="2827434"/>
            <a:ext cx="1371600" cy="1338648"/>
            <a:chOff x="8392060" y="3234267"/>
            <a:chExt cx="1371600" cy="1338648"/>
          </a:xfrm>
        </p:grpSpPr>
        <p:pic>
          <p:nvPicPr>
            <p:cNvPr id="12" name="Graphic 11" descr="Badge with solid fill">
              <a:extLst>
                <a:ext uri="{FF2B5EF4-FFF2-40B4-BE49-F238E27FC236}">
                  <a16:creationId xmlns:a16="http://schemas.microsoft.com/office/drawing/2014/main" id="{A2D042DE-2FEA-4020-885D-756ED3C8F6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49260" y="3658515"/>
              <a:ext cx="914400" cy="914400"/>
            </a:xfrm>
            <a:prstGeom prst="rect">
              <a:avLst/>
            </a:prstGeom>
          </p:spPr>
        </p:pic>
        <p:pic>
          <p:nvPicPr>
            <p:cNvPr id="13" name="Graphic 12" descr="Cursor with solid fill">
              <a:extLst>
                <a:ext uri="{FF2B5EF4-FFF2-40B4-BE49-F238E27FC236}">
                  <a16:creationId xmlns:a16="http://schemas.microsoft.com/office/drawing/2014/main" id="{75DF6801-3F10-4758-AD73-9EB7069E35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2060" y="3234267"/>
              <a:ext cx="914400" cy="914400"/>
            </a:xfrm>
            <a:prstGeom prst="rect">
              <a:avLst/>
            </a:prstGeom>
          </p:spPr>
        </p:pic>
      </p:grpSp>
      <p:grpSp>
        <p:nvGrpSpPr>
          <p:cNvPr id="14" name="Group 13">
            <a:extLst>
              <a:ext uri="{FF2B5EF4-FFF2-40B4-BE49-F238E27FC236}">
                <a16:creationId xmlns:a16="http://schemas.microsoft.com/office/drawing/2014/main" id="{16183C17-8210-4103-9564-34BDF35ED1D9}"/>
              </a:ext>
            </a:extLst>
          </p:cNvPr>
          <p:cNvGrpSpPr/>
          <p:nvPr/>
        </p:nvGrpSpPr>
        <p:grpSpPr>
          <a:xfrm>
            <a:off x="8674194" y="4458202"/>
            <a:ext cx="1302064" cy="1394179"/>
            <a:chOff x="8462081" y="5138007"/>
            <a:chExt cx="1302064" cy="1394179"/>
          </a:xfrm>
        </p:grpSpPr>
        <p:pic>
          <p:nvPicPr>
            <p:cNvPr id="15" name="Graphic 14" descr="Badge 4 with solid fill">
              <a:extLst>
                <a:ext uri="{FF2B5EF4-FFF2-40B4-BE49-F238E27FC236}">
                  <a16:creationId xmlns:a16="http://schemas.microsoft.com/office/drawing/2014/main" id="{98598E71-C73C-491A-99E9-73A6F5F7A1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49745" y="5617786"/>
              <a:ext cx="914400" cy="914400"/>
            </a:xfrm>
            <a:prstGeom prst="rect">
              <a:avLst/>
            </a:prstGeom>
          </p:spPr>
        </p:pic>
        <p:pic>
          <p:nvPicPr>
            <p:cNvPr id="16" name="Graphic 15" descr="Cursor with solid fill">
              <a:extLst>
                <a:ext uri="{FF2B5EF4-FFF2-40B4-BE49-F238E27FC236}">
                  <a16:creationId xmlns:a16="http://schemas.microsoft.com/office/drawing/2014/main" id="{5EBDFF71-D4F8-4293-9105-EBA0C18867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62081" y="5138007"/>
              <a:ext cx="914400" cy="914400"/>
            </a:xfrm>
            <a:prstGeom prst="rect">
              <a:avLst/>
            </a:prstGeom>
          </p:spPr>
        </p:pic>
      </p:grpSp>
      <p:sp>
        <p:nvSpPr>
          <p:cNvPr id="17" name="Google Shape;99;p14">
            <a:extLst>
              <a:ext uri="{FF2B5EF4-FFF2-40B4-BE49-F238E27FC236}">
                <a16:creationId xmlns:a16="http://schemas.microsoft.com/office/drawing/2014/main" id="{259990AF-4608-4ED5-952C-645D0B4FF47F}"/>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18" name="Google Shape;58;p13">
            <a:extLst>
              <a:ext uri="{FF2B5EF4-FFF2-40B4-BE49-F238E27FC236}">
                <a16:creationId xmlns:a16="http://schemas.microsoft.com/office/drawing/2014/main" id="{B203A339-800D-4431-B411-9F8A212CF28E}"/>
              </a:ext>
            </a:extLst>
          </p:cNvPr>
          <p:cNvPicPr preferRelativeResize="0"/>
          <p:nvPr/>
        </p:nvPicPr>
        <p:blipFill>
          <a:blip r:embed="rId9">
            <a:alphaModFix/>
          </a:blip>
          <a:stretch>
            <a:fillRect/>
          </a:stretch>
        </p:blipFill>
        <p:spPr>
          <a:xfrm>
            <a:off x="191862" y="5853980"/>
            <a:ext cx="915486" cy="921665"/>
          </a:xfrm>
          <a:prstGeom prst="rect">
            <a:avLst/>
          </a:prstGeom>
          <a:noFill/>
          <a:ln>
            <a:noFill/>
          </a:ln>
        </p:spPr>
      </p:pic>
      <p:sp>
        <p:nvSpPr>
          <p:cNvPr id="20" name="Google Shape;60;p13">
            <a:extLst>
              <a:ext uri="{FF2B5EF4-FFF2-40B4-BE49-F238E27FC236}">
                <a16:creationId xmlns:a16="http://schemas.microsoft.com/office/drawing/2014/main" id="{7CAB8036-682E-442B-B11C-4BF593A9DD62}"/>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pic>
        <p:nvPicPr>
          <p:cNvPr id="19" name="Picture 18">
            <a:extLst>
              <a:ext uri="{FF2B5EF4-FFF2-40B4-BE49-F238E27FC236}">
                <a16:creationId xmlns:a16="http://schemas.microsoft.com/office/drawing/2014/main" id="{CACB4144-8503-4B77-9453-F64377A5DA70}"/>
              </a:ext>
            </a:extLst>
          </p:cNvPr>
          <p:cNvPicPr>
            <a:picLocks noChangeAspect="1"/>
          </p:cNvPicPr>
          <p:nvPr/>
        </p:nvPicPr>
        <p:blipFill rotWithShape="1">
          <a:blip r:embed="rId10"/>
          <a:srcRect r="19990"/>
          <a:stretch/>
        </p:blipFill>
        <p:spPr>
          <a:xfrm>
            <a:off x="474135" y="485776"/>
            <a:ext cx="4648200" cy="3205691"/>
          </a:xfrm>
          <a:prstGeom prst="rect">
            <a:avLst/>
          </a:prstGeom>
          <a:effectLst>
            <a:outerShdw blurRad="50800" dist="38100" algn="l" rotWithShape="0">
              <a:prstClr val="black">
                <a:alpha val="40000"/>
              </a:prstClr>
            </a:outerShdw>
          </a:effectLst>
        </p:spPr>
      </p:pic>
      <p:grpSp>
        <p:nvGrpSpPr>
          <p:cNvPr id="21" name="Group 20">
            <a:extLst>
              <a:ext uri="{FF2B5EF4-FFF2-40B4-BE49-F238E27FC236}">
                <a16:creationId xmlns:a16="http://schemas.microsoft.com/office/drawing/2014/main" id="{CBAD68BE-7E9D-4CB0-B8C0-960200FFFDBE}"/>
              </a:ext>
            </a:extLst>
          </p:cNvPr>
          <p:cNvGrpSpPr/>
          <p:nvPr/>
        </p:nvGrpSpPr>
        <p:grpSpPr>
          <a:xfrm>
            <a:off x="1185334" y="2832356"/>
            <a:ext cx="1360077" cy="1371600"/>
            <a:chOff x="1185334" y="2832356"/>
            <a:chExt cx="1360077" cy="1371600"/>
          </a:xfrm>
        </p:grpSpPr>
        <p:pic>
          <p:nvPicPr>
            <p:cNvPr id="22" name="Graphic 21" descr="Cursor with solid fill">
              <a:extLst>
                <a:ext uri="{FF2B5EF4-FFF2-40B4-BE49-F238E27FC236}">
                  <a16:creationId xmlns:a16="http://schemas.microsoft.com/office/drawing/2014/main" id="{89FBD320-AE47-4A00-A6F3-6848C40EFE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5334" y="2832356"/>
              <a:ext cx="914400" cy="914400"/>
            </a:xfrm>
            <a:prstGeom prst="rect">
              <a:avLst/>
            </a:prstGeom>
          </p:spPr>
        </p:pic>
        <p:pic>
          <p:nvPicPr>
            <p:cNvPr id="23" name="Graphic 22" descr="Badge 1 with solid fill">
              <a:extLst>
                <a:ext uri="{FF2B5EF4-FFF2-40B4-BE49-F238E27FC236}">
                  <a16:creationId xmlns:a16="http://schemas.microsoft.com/office/drawing/2014/main" id="{214CC0A6-EB17-4221-954D-8784D5FFEF3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31011" y="3289556"/>
              <a:ext cx="914400" cy="914400"/>
            </a:xfrm>
            <a:prstGeom prst="rect">
              <a:avLst/>
            </a:prstGeom>
          </p:spPr>
        </p:pic>
      </p:grpSp>
      <p:grpSp>
        <p:nvGrpSpPr>
          <p:cNvPr id="24" name="Group 23">
            <a:extLst>
              <a:ext uri="{FF2B5EF4-FFF2-40B4-BE49-F238E27FC236}">
                <a16:creationId xmlns:a16="http://schemas.microsoft.com/office/drawing/2014/main" id="{77A01147-44F6-4576-A905-9152B468F27A}"/>
              </a:ext>
            </a:extLst>
          </p:cNvPr>
          <p:cNvGrpSpPr/>
          <p:nvPr/>
        </p:nvGrpSpPr>
        <p:grpSpPr>
          <a:xfrm>
            <a:off x="5923867" y="3546402"/>
            <a:ext cx="1305255" cy="1441389"/>
            <a:chOff x="5638800" y="4148667"/>
            <a:chExt cx="1305255" cy="1441389"/>
          </a:xfrm>
        </p:grpSpPr>
        <p:pic>
          <p:nvPicPr>
            <p:cNvPr id="25" name="Graphic 24" descr="Badge 3 with solid fill">
              <a:extLst>
                <a:ext uri="{FF2B5EF4-FFF2-40B4-BE49-F238E27FC236}">
                  <a16:creationId xmlns:a16="http://schemas.microsoft.com/office/drawing/2014/main" id="{4D020E18-FA2E-43D3-B07E-5C43B1349EE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29655" y="4675656"/>
              <a:ext cx="914400" cy="914400"/>
            </a:xfrm>
            <a:prstGeom prst="rect">
              <a:avLst/>
            </a:prstGeom>
          </p:spPr>
        </p:pic>
        <p:pic>
          <p:nvPicPr>
            <p:cNvPr id="26" name="Graphic 25" descr="Cursor with solid fill">
              <a:extLst>
                <a:ext uri="{FF2B5EF4-FFF2-40B4-BE49-F238E27FC236}">
                  <a16:creationId xmlns:a16="http://schemas.microsoft.com/office/drawing/2014/main" id="{160A84ED-DF50-47AA-B5A1-B34CB6EB66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4148667"/>
              <a:ext cx="914400" cy="914400"/>
            </a:xfrm>
            <a:prstGeom prst="rect">
              <a:avLst/>
            </a:prstGeom>
          </p:spPr>
        </p:pic>
      </p:grpSp>
    </p:spTree>
    <p:extLst>
      <p:ext uri="{BB962C8B-B14F-4D97-AF65-F5344CB8AC3E}">
        <p14:creationId xmlns:p14="http://schemas.microsoft.com/office/powerpoint/2010/main" val="2569152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4029-F23F-4F3D-B20B-5C0C830D9F81}"/>
              </a:ext>
            </a:extLst>
          </p:cNvPr>
          <p:cNvSpPr>
            <a:spLocks noGrp="1"/>
          </p:cNvSpPr>
          <p:nvPr>
            <p:ph type="title"/>
          </p:nvPr>
        </p:nvSpPr>
        <p:spPr>
          <a:xfrm>
            <a:off x="838200" y="82355"/>
            <a:ext cx="10515600" cy="1325563"/>
          </a:xfrm>
        </p:spPr>
        <p:txBody>
          <a:bodyPr>
            <a:normAutofit/>
          </a:bodyPr>
          <a:lstStyle/>
          <a:p>
            <a:r>
              <a:rPr lang="en-US" sz="4000" b="1" dirty="0">
                <a:latin typeface="+mn-lt"/>
              </a:rPr>
              <a:t>Corrections Required</a:t>
            </a:r>
          </a:p>
        </p:txBody>
      </p:sp>
      <p:sp>
        <p:nvSpPr>
          <p:cNvPr id="3" name="Content Placeholder 2">
            <a:extLst>
              <a:ext uri="{FF2B5EF4-FFF2-40B4-BE49-F238E27FC236}">
                <a16:creationId xmlns:a16="http://schemas.microsoft.com/office/drawing/2014/main" id="{DFC6CF27-0D8B-4E2D-9531-2C7B120E397F}"/>
              </a:ext>
            </a:extLst>
          </p:cNvPr>
          <p:cNvSpPr>
            <a:spLocks noGrp="1"/>
          </p:cNvSpPr>
          <p:nvPr>
            <p:ph idx="1"/>
          </p:nvPr>
        </p:nvSpPr>
        <p:spPr>
          <a:xfrm>
            <a:off x="838200" y="1365286"/>
            <a:ext cx="10515600" cy="4351338"/>
          </a:xfrm>
        </p:spPr>
        <p:txBody>
          <a:bodyPr/>
          <a:lstStyle/>
          <a:p>
            <a:pPr lvl="0"/>
            <a:r>
              <a:rPr lang="en-US" dirty="0">
                <a:latin typeface="Century Gothic" panose="020B0502020202020204" pitchFamily="34" charset="0"/>
              </a:rPr>
              <a:t>If corrections are required, you will receive an email notification for a task “Prescreen Corrections”.  </a:t>
            </a:r>
          </a:p>
          <a:p>
            <a:pPr lvl="0"/>
            <a:r>
              <a:rPr lang="en-US" dirty="0">
                <a:latin typeface="Century Gothic" panose="020B0502020202020204" pitchFamily="34" charset="0"/>
              </a:rPr>
              <a:t>Login to </a:t>
            </a:r>
            <a:r>
              <a:rPr lang="en-US" dirty="0" err="1">
                <a:latin typeface="Century Gothic" panose="020B0502020202020204" pitchFamily="34" charset="0"/>
              </a:rPr>
              <a:t>ProjectDox</a:t>
            </a:r>
            <a:r>
              <a:rPr lang="en-US" dirty="0">
                <a:latin typeface="Century Gothic" panose="020B0502020202020204" pitchFamily="34" charset="0"/>
              </a:rPr>
              <a:t> and accept the task.  </a:t>
            </a:r>
          </a:p>
          <a:p>
            <a:r>
              <a:rPr lang="en-US" dirty="0">
                <a:latin typeface="Century Gothic" panose="020B0502020202020204" pitchFamily="34" charset="0"/>
              </a:rPr>
              <a:t>The Coordinator will enter comments with instructions.</a:t>
            </a:r>
          </a:p>
          <a:p>
            <a:r>
              <a:rPr lang="en-US" dirty="0">
                <a:latin typeface="Century Gothic" panose="020B0502020202020204" pitchFamily="34" charset="0"/>
              </a:rPr>
              <a:t>After making your corrections, please add and save your comments in response to the Coordinator. </a:t>
            </a:r>
          </a:p>
          <a:p>
            <a:r>
              <a:rPr lang="en-US" dirty="0">
                <a:latin typeface="Century Gothic" panose="020B0502020202020204" pitchFamily="34" charset="0"/>
              </a:rPr>
              <a:t>You are now ready to make your payment. The payment fees will be provided on the ‘Prescreen Corrections’ task.</a:t>
            </a:r>
          </a:p>
          <a:p>
            <a:endParaRPr lang="en-US" dirty="0"/>
          </a:p>
        </p:txBody>
      </p:sp>
      <p:sp>
        <p:nvSpPr>
          <p:cNvPr id="4" name="Google Shape;99;p14">
            <a:extLst>
              <a:ext uri="{FF2B5EF4-FFF2-40B4-BE49-F238E27FC236}">
                <a16:creationId xmlns:a16="http://schemas.microsoft.com/office/drawing/2014/main" id="{A8F37893-5E59-4959-B35E-911EB886CE3F}"/>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5" name="Google Shape;58;p13">
            <a:extLst>
              <a:ext uri="{FF2B5EF4-FFF2-40B4-BE49-F238E27FC236}">
                <a16:creationId xmlns:a16="http://schemas.microsoft.com/office/drawing/2014/main" id="{E66B1137-CAFC-4D7A-B088-D504CCB0761B}"/>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sp>
        <p:nvSpPr>
          <p:cNvPr id="7" name="Google Shape;60;p13">
            <a:extLst>
              <a:ext uri="{FF2B5EF4-FFF2-40B4-BE49-F238E27FC236}">
                <a16:creationId xmlns:a16="http://schemas.microsoft.com/office/drawing/2014/main" id="{40BB412C-BC90-4A8A-82D7-6B8758F91D82}"/>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4025294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FBA1-83A2-47C2-8268-2A486543CDA7}"/>
              </a:ext>
            </a:extLst>
          </p:cNvPr>
          <p:cNvSpPr>
            <a:spLocks noGrp="1"/>
          </p:cNvSpPr>
          <p:nvPr>
            <p:ph type="title"/>
          </p:nvPr>
        </p:nvSpPr>
        <p:spPr>
          <a:xfrm>
            <a:off x="1107348" y="65452"/>
            <a:ext cx="10515600" cy="1325563"/>
          </a:xfrm>
        </p:spPr>
        <p:txBody>
          <a:bodyPr>
            <a:normAutofit/>
          </a:bodyPr>
          <a:lstStyle/>
          <a:p>
            <a:r>
              <a:rPr lang="en-US" sz="4000" b="1" dirty="0">
                <a:latin typeface="+mn-lt"/>
              </a:rPr>
              <a:t>Payment for Plan Review Fees</a:t>
            </a:r>
          </a:p>
        </p:txBody>
      </p:sp>
      <p:sp>
        <p:nvSpPr>
          <p:cNvPr id="3" name="Content Placeholder 2">
            <a:extLst>
              <a:ext uri="{FF2B5EF4-FFF2-40B4-BE49-F238E27FC236}">
                <a16:creationId xmlns:a16="http://schemas.microsoft.com/office/drawing/2014/main" id="{2ED09035-3482-4BA4-8B06-CD46D0A31FD1}"/>
              </a:ext>
            </a:extLst>
          </p:cNvPr>
          <p:cNvSpPr>
            <a:spLocks noGrp="1"/>
          </p:cNvSpPr>
          <p:nvPr>
            <p:ph idx="1"/>
          </p:nvPr>
        </p:nvSpPr>
        <p:spPr>
          <a:xfrm>
            <a:off x="703626" y="1432193"/>
            <a:ext cx="10784748" cy="4257078"/>
          </a:xfrm>
        </p:spPr>
        <p:txBody>
          <a:bodyPr>
            <a:normAutofit/>
          </a:bodyPr>
          <a:lstStyle/>
          <a:p>
            <a:pPr lvl="1"/>
            <a:r>
              <a:rPr lang="en-US" sz="2800" dirty="0">
                <a:latin typeface="Century Gothic" panose="020B0502020202020204" pitchFamily="34" charset="0"/>
              </a:rPr>
              <a:t>You will be provided the permit number and the plan review fee total in the comment section. </a:t>
            </a:r>
          </a:p>
          <a:p>
            <a:pPr lvl="1"/>
            <a:r>
              <a:rPr lang="en-US" sz="2800" dirty="0">
                <a:latin typeface="Century Gothic" panose="020B0502020202020204" pitchFamily="34" charset="0"/>
              </a:rPr>
              <a:t>You can pay online through our Click2Gov portal at: </a:t>
            </a:r>
            <a:r>
              <a:rPr lang="en-US" sz="2800" u="sng" dirty="0">
                <a:latin typeface="Century Gothic" panose="020B0502020202020204" pitchFamily="34" charset="0"/>
                <a:hlinkClick r:id="rId2"/>
              </a:rPr>
              <a:t>https://lare-egov.aspgov.com/Click2GovBP/index.html</a:t>
            </a:r>
            <a:r>
              <a:rPr lang="en-US" sz="2800" dirty="0">
                <a:latin typeface="Century Gothic" panose="020B0502020202020204" pitchFamily="34" charset="0"/>
              </a:rPr>
              <a:t> </a:t>
            </a:r>
          </a:p>
          <a:p>
            <a:pPr lvl="1"/>
            <a:r>
              <a:rPr lang="en-US" sz="2800" dirty="0">
                <a:latin typeface="Century Gothic" panose="020B0502020202020204" pitchFamily="34" charset="0"/>
              </a:rPr>
              <a:t>After the payment is made, send an email to: </a:t>
            </a:r>
            <a:r>
              <a:rPr lang="en-US" sz="2800" u="sng" dirty="0">
                <a:latin typeface="Century Gothic" panose="020B0502020202020204" pitchFamily="34" charset="0"/>
                <a:hlinkClick r:id="rId3"/>
              </a:rPr>
              <a:t>bldgcomm@ci.laredo.tx.us</a:t>
            </a:r>
            <a:r>
              <a:rPr lang="en-US" sz="2800" dirty="0">
                <a:latin typeface="Century Gothic" panose="020B0502020202020204" pitchFamily="34" charset="0"/>
              </a:rPr>
              <a:t> for Commercial projects or </a:t>
            </a:r>
            <a:r>
              <a:rPr lang="en-US" sz="2800" dirty="0">
                <a:latin typeface="Century Gothic" panose="020B0502020202020204" pitchFamily="34" charset="0"/>
                <a:hlinkClick r:id="rId4"/>
              </a:rPr>
              <a:t>bldgpermits@ci.laredo.tx.us</a:t>
            </a:r>
            <a:r>
              <a:rPr lang="en-US" sz="2800" dirty="0">
                <a:latin typeface="Century Gothic" panose="020B0502020202020204" pitchFamily="34" charset="0"/>
              </a:rPr>
              <a:t> for Residential projects with confirmation of payment and include the permit number. </a:t>
            </a:r>
          </a:p>
          <a:p>
            <a:pPr lvl="1"/>
            <a:r>
              <a:rPr lang="en-US" sz="2800" dirty="0">
                <a:latin typeface="Century Gothic" panose="020B0502020202020204" pitchFamily="34" charset="0"/>
              </a:rPr>
              <a:t>Be sure to send back the task on </a:t>
            </a:r>
            <a:r>
              <a:rPr lang="en-US" sz="2800" dirty="0" err="1">
                <a:latin typeface="Century Gothic" panose="020B0502020202020204" pitchFamily="34" charset="0"/>
              </a:rPr>
              <a:t>Avolve</a:t>
            </a:r>
            <a:r>
              <a:rPr lang="en-US" sz="2800" dirty="0">
                <a:latin typeface="Century Gothic" panose="020B0502020202020204" pitchFamily="34" charset="0"/>
              </a:rPr>
              <a:t> once payment is completed.</a:t>
            </a:r>
          </a:p>
          <a:p>
            <a:endParaRPr lang="en-US" dirty="0"/>
          </a:p>
        </p:txBody>
      </p:sp>
      <p:sp>
        <p:nvSpPr>
          <p:cNvPr id="4" name="Google Shape;99;p14">
            <a:extLst>
              <a:ext uri="{FF2B5EF4-FFF2-40B4-BE49-F238E27FC236}">
                <a16:creationId xmlns:a16="http://schemas.microsoft.com/office/drawing/2014/main" id="{C87C8654-38CF-47D5-975B-8A03C24A0CC7}"/>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5" name="Google Shape;58;p13">
            <a:extLst>
              <a:ext uri="{FF2B5EF4-FFF2-40B4-BE49-F238E27FC236}">
                <a16:creationId xmlns:a16="http://schemas.microsoft.com/office/drawing/2014/main" id="{9C925B83-97C0-4F67-A0CB-D7CB937BC4A7}"/>
              </a:ext>
            </a:extLst>
          </p:cNvPr>
          <p:cNvPicPr preferRelativeResize="0"/>
          <p:nvPr/>
        </p:nvPicPr>
        <p:blipFill>
          <a:blip r:embed="rId5">
            <a:alphaModFix/>
          </a:blip>
          <a:stretch>
            <a:fillRect/>
          </a:stretch>
        </p:blipFill>
        <p:spPr>
          <a:xfrm>
            <a:off x="191862" y="5853980"/>
            <a:ext cx="915486" cy="921665"/>
          </a:xfrm>
          <a:prstGeom prst="rect">
            <a:avLst/>
          </a:prstGeom>
          <a:noFill/>
          <a:ln>
            <a:noFill/>
          </a:ln>
        </p:spPr>
      </p:pic>
      <p:sp>
        <p:nvSpPr>
          <p:cNvPr id="7" name="Google Shape;60;p13">
            <a:extLst>
              <a:ext uri="{FF2B5EF4-FFF2-40B4-BE49-F238E27FC236}">
                <a16:creationId xmlns:a16="http://schemas.microsoft.com/office/drawing/2014/main" id="{63A71738-A5D2-4C28-AD18-0D87B226C422}"/>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3266294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AA82-2C8C-4EF7-8275-9D64A38982A1}"/>
              </a:ext>
            </a:extLst>
          </p:cNvPr>
          <p:cNvSpPr>
            <a:spLocks noGrp="1"/>
          </p:cNvSpPr>
          <p:nvPr>
            <p:ph type="title"/>
          </p:nvPr>
        </p:nvSpPr>
        <p:spPr>
          <a:xfrm>
            <a:off x="838200" y="316708"/>
            <a:ext cx="10515600" cy="1325563"/>
          </a:xfrm>
        </p:spPr>
        <p:txBody>
          <a:bodyPr>
            <a:normAutofit/>
          </a:bodyPr>
          <a:lstStyle/>
          <a:p>
            <a:r>
              <a:rPr lang="en-US" sz="4000" b="1" dirty="0">
                <a:latin typeface="+mn-lt"/>
              </a:rPr>
              <a:t>Plan Review</a:t>
            </a:r>
          </a:p>
        </p:txBody>
      </p:sp>
      <p:sp>
        <p:nvSpPr>
          <p:cNvPr id="3" name="Content Placeholder 2">
            <a:extLst>
              <a:ext uri="{FF2B5EF4-FFF2-40B4-BE49-F238E27FC236}">
                <a16:creationId xmlns:a16="http://schemas.microsoft.com/office/drawing/2014/main" id="{796CF2E6-D37F-416A-9513-CA3FDF8A0F85}"/>
              </a:ext>
            </a:extLst>
          </p:cNvPr>
          <p:cNvSpPr>
            <a:spLocks noGrp="1"/>
          </p:cNvSpPr>
          <p:nvPr>
            <p:ph idx="1"/>
          </p:nvPr>
        </p:nvSpPr>
        <p:spPr/>
        <p:txBody>
          <a:bodyPr/>
          <a:lstStyle/>
          <a:p>
            <a:r>
              <a:rPr lang="en-US" dirty="0">
                <a:latin typeface="Century Gothic" panose="020B0502020202020204" pitchFamily="34" charset="0"/>
              </a:rPr>
              <a:t>After the prescreen process is completed, the project will be scheduled for plan review, and the appropriate divisions will be assigned. </a:t>
            </a:r>
          </a:p>
          <a:p>
            <a:pPr marL="0" indent="0">
              <a:buNone/>
            </a:pPr>
            <a:endParaRPr lang="en-US" dirty="0"/>
          </a:p>
        </p:txBody>
      </p:sp>
      <p:sp>
        <p:nvSpPr>
          <p:cNvPr id="4" name="Google Shape;99;p14">
            <a:extLst>
              <a:ext uri="{FF2B5EF4-FFF2-40B4-BE49-F238E27FC236}">
                <a16:creationId xmlns:a16="http://schemas.microsoft.com/office/drawing/2014/main" id="{3D1B0ABD-B9C2-4197-9CAB-675D24DFFB7E}"/>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5" name="Google Shape;58;p13">
            <a:extLst>
              <a:ext uri="{FF2B5EF4-FFF2-40B4-BE49-F238E27FC236}">
                <a16:creationId xmlns:a16="http://schemas.microsoft.com/office/drawing/2014/main" id="{2CE7F484-3F55-4C5F-AF91-EB99BBF63B9D}"/>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sp>
        <p:nvSpPr>
          <p:cNvPr id="7" name="Google Shape;60;p13">
            <a:extLst>
              <a:ext uri="{FF2B5EF4-FFF2-40B4-BE49-F238E27FC236}">
                <a16:creationId xmlns:a16="http://schemas.microsoft.com/office/drawing/2014/main" id="{A9F566FE-AB6C-4AA9-A03F-08DFC07C6724}"/>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2112643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C6A9-E46E-4049-A9B0-C7CE2AC59213}"/>
              </a:ext>
            </a:extLst>
          </p:cNvPr>
          <p:cNvSpPr>
            <a:spLocks noGrp="1"/>
          </p:cNvSpPr>
          <p:nvPr>
            <p:ph type="title"/>
          </p:nvPr>
        </p:nvSpPr>
        <p:spPr>
          <a:xfrm>
            <a:off x="838200" y="240360"/>
            <a:ext cx="10515600" cy="1325563"/>
          </a:xfrm>
        </p:spPr>
        <p:txBody>
          <a:bodyPr>
            <a:normAutofit/>
          </a:bodyPr>
          <a:lstStyle/>
          <a:p>
            <a:r>
              <a:rPr lang="en-US" sz="4000" b="1" dirty="0">
                <a:latin typeface="+mn-lt"/>
              </a:rPr>
              <a:t>Respond &amp; Resubmit</a:t>
            </a:r>
          </a:p>
        </p:txBody>
      </p:sp>
      <p:sp>
        <p:nvSpPr>
          <p:cNvPr id="3" name="Content Placeholder 2">
            <a:extLst>
              <a:ext uri="{FF2B5EF4-FFF2-40B4-BE49-F238E27FC236}">
                <a16:creationId xmlns:a16="http://schemas.microsoft.com/office/drawing/2014/main" id="{AFD89EDC-96A7-4407-92B6-C51A893F5E9C}"/>
              </a:ext>
            </a:extLst>
          </p:cNvPr>
          <p:cNvSpPr>
            <a:spLocks noGrp="1"/>
          </p:cNvSpPr>
          <p:nvPr>
            <p:ph idx="1"/>
          </p:nvPr>
        </p:nvSpPr>
        <p:spPr>
          <a:xfrm>
            <a:off x="933994" y="1565923"/>
            <a:ext cx="10515600" cy="4512466"/>
          </a:xfrm>
        </p:spPr>
        <p:txBody>
          <a:bodyPr>
            <a:normAutofit/>
          </a:bodyPr>
          <a:lstStyle/>
          <a:p>
            <a:pPr lvl="1"/>
            <a:r>
              <a:rPr lang="en-US" sz="3000" dirty="0">
                <a:latin typeface="Century Gothic" panose="020B0502020202020204" pitchFamily="34" charset="0"/>
              </a:rPr>
              <a:t>Once all the divisions have completed their review and if corrections are required, you will receive an email with instructions for your task ‘Respond and Resubmit’.  </a:t>
            </a:r>
          </a:p>
          <a:p>
            <a:pPr lvl="1"/>
            <a:r>
              <a:rPr lang="en-US" sz="3000" dirty="0">
                <a:latin typeface="Century Gothic" panose="020B0502020202020204" pitchFamily="34" charset="0"/>
              </a:rPr>
              <a:t>Accept the task to open the e-form.  </a:t>
            </a:r>
          </a:p>
          <a:p>
            <a:pPr marL="914400" lvl="2" indent="0">
              <a:buNone/>
            </a:pPr>
            <a:endParaRPr lang="en-US" sz="2400" b="1" dirty="0"/>
          </a:p>
          <a:p>
            <a:endParaRPr lang="en-US" dirty="0"/>
          </a:p>
        </p:txBody>
      </p:sp>
      <p:sp>
        <p:nvSpPr>
          <p:cNvPr id="5" name="Google Shape;99;p14">
            <a:extLst>
              <a:ext uri="{FF2B5EF4-FFF2-40B4-BE49-F238E27FC236}">
                <a16:creationId xmlns:a16="http://schemas.microsoft.com/office/drawing/2014/main" id="{508C8323-7423-4927-BE0A-2DD813E0FF32}"/>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6" name="Google Shape;58;p13">
            <a:extLst>
              <a:ext uri="{FF2B5EF4-FFF2-40B4-BE49-F238E27FC236}">
                <a16:creationId xmlns:a16="http://schemas.microsoft.com/office/drawing/2014/main" id="{28491B30-956E-4219-A71B-D374F10F3376}"/>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sp>
        <p:nvSpPr>
          <p:cNvPr id="8" name="Google Shape;60;p13">
            <a:extLst>
              <a:ext uri="{FF2B5EF4-FFF2-40B4-BE49-F238E27FC236}">
                <a16:creationId xmlns:a16="http://schemas.microsoft.com/office/drawing/2014/main" id="{255299AB-1639-4821-AE92-1C76463A1971}"/>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2205933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C41AED-8C0A-4055-A0A3-06BC6C1BD679}"/>
              </a:ext>
            </a:extLst>
          </p:cNvPr>
          <p:cNvSpPr>
            <a:spLocks noGrp="1"/>
          </p:cNvSpPr>
          <p:nvPr>
            <p:ph idx="1"/>
          </p:nvPr>
        </p:nvSpPr>
        <p:spPr>
          <a:xfrm>
            <a:off x="838200" y="1455178"/>
            <a:ext cx="10515600" cy="4310618"/>
          </a:xfrm>
        </p:spPr>
        <p:txBody>
          <a:bodyPr/>
          <a:lstStyle/>
          <a:p>
            <a:r>
              <a:rPr lang="en-US" dirty="0">
                <a:latin typeface="Century Gothic" panose="020B0502020202020204" pitchFamily="34" charset="0"/>
              </a:rPr>
              <a:t>When resubmitting, use the </a:t>
            </a:r>
            <a:r>
              <a:rPr lang="en-US" dirty="0">
                <a:highlight>
                  <a:srgbClr val="FFFF00"/>
                </a:highlight>
                <a:latin typeface="Century Gothic" panose="020B0502020202020204" pitchFamily="34" charset="0"/>
              </a:rPr>
              <a:t>SAME</a:t>
            </a:r>
            <a:r>
              <a:rPr lang="en-US" dirty="0">
                <a:latin typeface="Century Gothic" panose="020B0502020202020204" pitchFamily="34" charset="0"/>
              </a:rPr>
              <a:t> original file name to create a new version of the file (check caps, spaces, etc.). It is required by </a:t>
            </a:r>
            <a:r>
              <a:rPr lang="en-US" dirty="0" err="1">
                <a:latin typeface="Century Gothic" panose="020B0502020202020204" pitchFamily="34" charset="0"/>
              </a:rPr>
              <a:t>ProjectDox</a:t>
            </a:r>
            <a:r>
              <a:rPr lang="en-US" dirty="0">
                <a:latin typeface="Century Gothic" panose="020B0502020202020204" pitchFamily="34" charset="0"/>
              </a:rPr>
              <a:t> to keep track of the revised plans in the Drawings and Documents folders. </a:t>
            </a:r>
          </a:p>
          <a:p>
            <a:r>
              <a:rPr lang="en-US" dirty="0">
                <a:latin typeface="Century Gothic" panose="020B0502020202020204" pitchFamily="34" charset="0"/>
              </a:rPr>
              <a:t>The Approved folder is ONLY for the final approved drawings and folders</a:t>
            </a:r>
          </a:p>
          <a:p>
            <a:r>
              <a:rPr lang="en-US" dirty="0">
                <a:latin typeface="Century Gothic" panose="020B0502020202020204" pitchFamily="34" charset="0"/>
              </a:rPr>
              <a:t>DO NOT UPLOAD anything in the ‘Approved’ folder</a:t>
            </a:r>
            <a:r>
              <a:rPr lang="en-US" dirty="0"/>
              <a:t>.</a:t>
            </a:r>
          </a:p>
          <a:p>
            <a:pPr marL="0" indent="0">
              <a:buNone/>
            </a:pPr>
            <a:endParaRPr lang="en-US" b="1" dirty="0"/>
          </a:p>
          <a:p>
            <a:endParaRPr lang="en-US" dirty="0"/>
          </a:p>
        </p:txBody>
      </p:sp>
      <p:sp>
        <p:nvSpPr>
          <p:cNvPr id="10" name="Google Shape;99;p14">
            <a:extLst>
              <a:ext uri="{FF2B5EF4-FFF2-40B4-BE49-F238E27FC236}">
                <a16:creationId xmlns:a16="http://schemas.microsoft.com/office/drawing/2014/main" id="{180BA580-1524-4339-A7E8-AB7200122E66}"/>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11" name="Google Shape;58;p13">
            <a:extLst>
              <a:ext uri="{FF2B5EF4-FFF2-40B4-BE49-F238E27FC236}">
                <a16:creationId xmlns:a16="http://schemas.microsoft.com/office/drawing/2014/main" id="{7BD497EF-37F2-4F4F-9E06-DA4ED2EB4AEC}"/>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sp>
        <p:nvSpPr>
          <p:cNvPr id="13" name="Google Shape;60;p13">
            <a:extLst>
              <a:ext uri="{FF2B5EF4-FFF2-40B4-BE49-F238E27FC236}">
                <a16:creationId xmlns:a16="http://schemas.microsoft.com/office/drawing/2014/main" id="{9575F4A4-F539-4523-9443-9A9F4467D184}"/>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
        <p:nvSpPr>
          <p:cNvPr id="12" name="Title 1">
            <a:extLst>
              <a:ext uri="{FF2B5EF4-FFF2-40B4-BE49-F238E27FC236}">
                <a16:creationId xmlns:a16="http://schemas.microsoft.com/office/drawing/2014/main" id="{DEB692A4-0A40-4E09-BE45-83175D901E6F}"/>
              </a:ext>
            </a:extLst>
          </p:cNvPr>
          <p:cNvSpPr>
            <a:spLocks noGrp="1"/>
          </p:cNvSpPr>
          <p:nvPr>
            <p:ph type="title"/>
          </p:nvPr>
        </p:nvSpPr>
        <p:spPr>
          <a:xfrm>
            <a:off x="838200" y="47260"/>
            <a:ext cx="10515600" cy="1325563"/>
          </a:xfrm>
        </p:spPr>
        <p:txBody>
          <a:bodyPr>
            <a:normAutofit/>
          </a:bodyPr>
          <a:lstStyle/>
          <a:p>
            <a:r>
              <a:rPr lang="en-US" sz="4000" b="1" dirty="0">
                <a:latin typeface="+mn-lt"/>
              </a:rPr>
              <a:t>Respond &amp; Resubmit Cont’d</a:t>
            </a:r>
          </a:p>
        </p:txBody>
      </p:sp>
    </p:spTree>
    <p:extLst>
      <p:ext uri="{BB962C8B-B14F-4D97-AF65-F5344CB8AC3E}">
        <p14:creationId xmlns:p14="http://schemas.microsoft.com/office/powerpoint/2010/main" val="1684520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E76C7D-06E8-4945-B716-FF100BCEE341}"/>
              </a:ext>
            </a:extLst>
          </p:cNvPr>
          <p:cNvSpPr/>
          <p:nvPr/>
        </p:nvSpPr>
        <p:spPr>
          <a:xfrm>
            <a:off x="3047095" y="3637629"/>
            <a:ext cx="6096000" cy="1080296"/>
          </a:xfrm>
          <a:prstGeom prst="rect">
            <a:avLst/>
          </a:prstGeom>
        </p:spPr>
        <p:txBody>
          <a:bodyPr>
            <a:spAutoFit/>
          </a:bodyPr>
          <a:lstStyle/>
          <a:p>
            <a:pPr algn="ctr">
              <a:lnSpc>
                <a:spcPct val="110000"/>
              </a:lnSpc>
              <a:spcBef>
                <a:spcPts val="600"/>
              </a:spcBef>
              <a:spcAft>
                <a:spcPts val="600"/>
              </a:spcAft>
            </a:pPr>
            <a:r>
              <a:rPr lang="en-US" sz="2000" dirty="0">
                <a:solidFill>
                  <a:srgbClr val="FF6600"/>
                </a:solidFill>
                <a:latin typeface="Arial Narrow" panose="020B0606020202030204" pitchFamily="34" charset="0"/>
                <a:ea typeface="MS Mincho" panose="02020609040205080304" pitchFamily="49" charset="-128"/>
                <a:cs typeface="Times New Roman" panose="02020603050405020304" pitchFamily="18" charset="0"/>
              </a:rPr>
              <a:t>If there are corrections needed in your resubmittal, you will receive an email and task from the Coordinator with actions needed before the subsequent review can begin.</a:t>
            </a:r>
            <a:endParaRPr lang="en-US" sz="2000" i="1" dirty="0">
              <a:solidFill>
                <a:srgbClr val="2E287F"/>
              </a:solidFill>
              <a:effectLst/>
              <a:latin typeface="Century Schoolbook" panose="02040604050505020304" pitchFamily="18" charset="0"/>
              <a:ea typeface="MS Mincho" panose="02020609040205080304" pitchFamily="49" charset="-128"/>
              <a:cs typeface="Times New Roman" panose="02020603050405020304" pitchFamily="18" charset="0"/>
            </a:endParaRPr>
          </a:p>
        </p:txBody>
      </p:sp>
      <p:pic>
        <p:nvPicPr>
          <p:cNvPr id="5" name="Picture 4">
            <a:extLst>
              <a:ext uri="{FF2B5EF4-FFF2-40B4-BE49-F238E27FC236}">
                <a16:creationId xmlns:a16="http://schemas.microsoft.com/office/drawing/2014/main" id="{667985DF-7170-4D44-BC2E-F595D1F0F01C}"/>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6095095" y="2206432"/>
            <a:ext cx="4086860" cy="108839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94961F8-E555-486F-AB6C-C4FB4D072A2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80043" y="2175359"/>
            <a:ext cx="3181028" cy="115053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cxnSp>
        <p:nvCxnSpPr>
          <p:cNvPr id="7" name="Straight Arrow Connector 6">
            <a:extLst>
              <a:ext uri="{FF2B5EF4-FFF2-40B4-BE49-F238E27FC236}">
                <a16:creationId xmlns:a16="http://schemas.microsoft.com/office/drawing/2014/main" id="{8BD3BE78-889C-4014-A93D-0C8D78B530BA}"/>
              </a:ext>
            </a:extLst>
          </p:cNvPr>
          <p:cNvCxnSpPr/>
          <p:nvPr/>
        </p:nvCxnSpPr>
        <p:spPr>
          <a:xfrm>
            <a:off x="2914067" y="2570442"/>
            <a:ext cx="1507490" cy="6794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AB66068-AA90-4C16-A765-30AC004F85B4}"/>
              </a:ext>
            </a:extLst>
          </p:cNvPr>
          <p:cNvSpPr/>
          <p:nvPr/>
        </p:nvSpPr>
        <p:spPr>
          <a:xfrm>
            <a:off x="2380043" y="1543569"/>
            <a:ext cx="3512500" cy="318998"/>
          </a:xfrm>
          <a:prstGeom prst="rect">
            <a:avLst/>
          </a:prstGeom>
        </p:spPr>
        <p:txBody>
          <a:bodyPr wrap="none">
            <a:spAutoFit/>
          </a:bodyPr>
          <a:lstStyle/>
          <a:p>
            <a:pPr marL="342900" marR="0" lvl="0" indent="-342900">
              <a:lnSpc>
                <a:spcPct val="115000"/>
              </a:lnSpc>
              <a:spcBef>
                <a:spcPts val="200"/>
              </a:spcBef>
              <a:spcAft>
                <a:spcPts val="0"/>
              </a:spcAft>
              <a:buFont typeface="+mj-lt"/>
              <a:buAutoNum type="alphaLcParenR"/>
            </a:pPr>
            <a:r>
              <a:rPr lang="en-US" sz="1400" b="1" i="1" dirty="0">
                <a:solidFill>
                  <a:srgbClr val="FF6600"/>
                </a:solidFill>
                <a:latin typeface="Arial" panose="020B0604020202020204" pitchFamily="34" charset="0"/>
                <a:ea typeface="MS Gothic" panose="020B0609070205080204" pitchFamily="49" charset="-128"/>
                <a:cs typeface="Times New Roman" panose="02020603050405020304" pitchFamily="18" charset="0"/>
              </a:rPr>
              <a:t>Mark the task complete and submit</a:t>
            </a:r>
            <a:endParaRPr lang="en-US" sz="1400" b="1" i="1" dirty="0">
              <a:solidFill>
                <a:srgbClr val="013A57"/>
              </a:solidFill>
              <a:effectLst/>
              <a:latin typeface="Arial" panose="020B0604020202020204" pitchFamily="34" charset="0"/>
              <a:ea typeface="MS Gothic" panose="020B0609070205080204" pitchFamily="49" charset="-128"/>
              <a:cs typeface="Times New Roman" panose="02020603050405020304" pitchFamily="18" charset="0"/>
            </a:endParaRPr>
          </a:p>
        </p:txBody>
      </p:sp>
      <p:sp>
        <p:nvSpPr>
          <p:cNvPr id="9" name="Google Shape;99;p14">
            <a:extLst>
              <a:ext uri="{FF2B5EF4-FFF2-40B4-BE49-F238E27FC236}">
                <a16:creationId xmlns:a16="http://schemas.microsoft.com/office/drawing/2014/main" id="{9336A7CD-9168-4BF5-B148-CD26473A654A}"/>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10" name="Google Shape;58;p13">
            <a:extLst>
              <a:ext uri="{FF2B5EF4-FFF2-40B4-BE49-F238E27FC236}">
                <a16:creationId xmlns:a16="http://schemas.microsoft.com/office/drawing/2014/main" id="{3730ABA1-3D67-4CD1-923C-B208C99781B2}"/>
              </a:ext>
            </a:extLst>
          </p:cNvPr>
          <p:cNvPicPr preferRelativeResize="0"/>
          <p:nvPr/>
        </p:nvPicPr>
        <p:blipFill>
          <a:blip r:embed="rId4">
            <a:alphaModFix/>
          </a:blip>
          <a:stretch>
            <a:fillRect/>
          </a:stretch>
        </p:blipFill>
        <p:spPr>
          <a:xfrm>
            <a:off x="191862" y="5853980"/>
            <a:ext cx="915486" cy="921665"/>
          </a:xfrm>
          <a:prstGeom prst="rect">
            <a:avLst/>
          </a:prstGeom>
          <a:noFill/>
          <a:ln>
            <a:noFill/>
          </a:ln>
        </p:spPr>
      </p:pic>
      <p:sp>
        <p:nvSpPr>
          <p:cNvPr id="11" name="Google Shape;60;p13">
            <a:extLst>
              <a:ext uri="{FF2B5EF4-FFF2-40B4-BE49-F238E27FC236}">
                <a16:creationId xmlns:a16="http://schemas.microsoft.com/office/drawing/2014/main" id="{EDF6DD6D-FBEC-48B4-83A5-018E714557F8}"/>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3586267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36344C-50EA-49A1-931B-7E7DAD4CC066}"/>
              </a:ext>
            </a:extLst>
          </p:cNvPr>
          <p:cNvPicPr>
            <a:picLocks noGrp="1" noChangeAspect="1"/>
          </p:cNvPicPr>
          <p:nvPr>
            <p:ph idx="1"/>
          </p:nvPr>
        </p:nvPicPr>
        <p:blipFill>
          <a:blip r:embed="rId2"/>
          <a:stretch>
            <a:fillRect/>
          </a:stretch>
        </p:blipFill>
        <p:spPr>
          <a:xfrm>
            <a:off x="3326924" y="197422"/>
            <a:ext cx="5250777" cy="515402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sp>
        <p:nvSpPr>
          <p:cNvPr id="5" name="Google Shape;99;p14">
            <a:extLst>
              <a:ext uri="{FF2B5EF4-FFF2-40B4-BE49-F238E27FC236}">
                <a16:creationId xmlns:a16="http://schemas.microsoft.com/office/drawing/2014/main" id="{EF5389BC-FA6B-4528-9F13-676598ECB4FE}"/>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6" name="Google Shape;58;p13">
            <a:extLst>
              <a:ext uri="{FF2B5EF4-FFF2-40B4-BE49-F238E27FC236}">
                <a16:creationId xmlns:a16="http://schemas.microsoft.com/office/drawing/2014/main" id="{046D5F4F-D6A5-406A-B6A5-B34CEFD14BF0}"/>
              </a:ext>
            </a:extLst>
          </p:cNvPr>
          <p:cNvPicPr preferRelativeResize="0"/>
          <p:nvPr/>
        </p:nvPicPr>
        <p:blipFill>
          <a:blip r:embed="rId3">
            <a:alphaModFix/>
          </a:blip>
          <a:stretch>
            <a:fillRect/>
          </a:stretch>
        </p:blipFill>
        <p:spPr>
          <a:xfrm>
            <a:off x="191862" y="5853980"/>
            <a:ext cx="915486" cy="921665"/>
          </a:xfrm>
          <a:prstGeom prst="rect">
            <a:avLst/>
          </a:prstGeom>
          <a:noFill/>
          <a:ln>
            <a:noFill/>
          </a:ln>
        </p:spPr>
      </p:pic>
      <p:sp>
        <p:nvSpPr>
          <p:cNvPr id="8" name="Google Shape;60;p13">
            <a:extLst>
              <a:ext uri="{FF2B5EF4-FFF2-40B4-BE49-F238E27FC236}">
                <a16:creationId xmlns:a16="http://schemas.microsoft.com/office/drawing/2014/main" id="{5669D882-5E29-4973-8284-AE5A6A5DC423}"/>
              </a:ext>
            </a:extLst>
          </p:cNvPr>
          <p:cNvSpPr txBox="1"/>
          <p:nvPr/>
        </p:nvSpPr>
        <p:spPr>
          <a:xfrm>
            <a:off x="1107348" y="5935082"/>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85658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8F2B05-3881-4ACE-AF9D-18F874656A08}"/>
              </a:ext>
            </a:extLst>
          </p:cNvPr>
          <p:cNvSpPr>
            <a:spLocks noGrp="1"/>
          </p:cNvSpPr>
          <p:nvPr>
            <p:ph type="body" idx="1"/>
          </p:nvPr>
        </p:nvSpPr>
        <p:spPr>
          <a:xfrm>
            <a:off x="839788" y="1100180"/>
            <a:ext cx="5157787" cy="578401"/>
          </a:xfrm>
        </p:spPr>
        <p:txBody>
          <a:bodyPr>
            <a:normAutofit/>
          </a:bodyPr>
          <a:lstStyle/>
          <a:p>
            <a:r>
              <a:rPr lang="en-US" sz="2800" dirty="0"/>
              <a:t>AVOLVE Software Projects</a:t>
            </a:r>
          </a:p>
        </p:txBody>
      </p:sp>
      <p:sp>
        <p:nvSpPr>
          <p:cNvPr id="6" name="Content Placeholder 5">
            <a:extLst>
              <a:ext uri="{FF2B5EF4-FFF2-40B4-BE49-F238E27FC236}">
                <a16:creationId xmlns:a16="http://schemas.microsoft.com/office/drawing/2014/main" id="{5DB1884E-658B-4C43-9A32-9A02359E1BDB}"/>
              </a:ext>
            </a:extLst>
          </p:cNvPr>
          <p:cNvSpPr>
            <a:spLocks noGrp="1"/>
          </p:cNvSpPr>
          <p:nvPr>
            <p:ph sz="half" idx="2"/>
          </p:nvPr>
        </p:nvSpPr>
        <p:spPr>
          <a:xfrm>
            <a:off x="839788" y="2068393"/>
            <a:ext cx="5157787" cy="3468087"/>
          </a:xfrm>
        </p:spPr>
        <p:txBody>
          <a:bodyPr>
            <a:normAutofit fontScale="77500" lnSpcReduction="20000"/>
          </a:bodyPr>
          <a:lstStyle/>
          <a:p>
            <a:r>
              <a:rPr lang="en-US" dirty="0">
                <a:latin typeface="Century Gothic" panose="020B0502020202020204" pitchFamily="34" charset="0"/>
              </a:rPr>
              <a:t>New Constructions</a:t>
            </a:r>
          </a:p>
          <a:p>
            <a:r>
              <a:rPr lang="en-US" dirty="0">
                <a:latin typeface="Century Gothic" panose="020B0502020202020204" pitchFamily="34" charset="0"/>
              </a:rPr>
              <a:t>Tenant Improvements (finish out or Vanilla Box)</a:t>
            </a:r>
          </a:p>
          <a:p>
            <a:r>
              <a:rPr lang="en-US" dirty="0">
                <a:latin typeface="Century Gothic" panose="020B0502020202020204" pitchFamily="34" charset="0"/>
              </a:rPr>
              <a:t>Additions</a:t>
            </a:r>
          </a:p>
          <a:p>
            <a:r>
              <a:rPr lang="en-US" dirty="0">
                <a:latin typeface="Century Gothic" panose="020B0502020202020204" pitchFamily="34" charset="0"/>
              </a:rPr>
              <a:t>Change of Use</a:t>
            </a:r>
          </a:p>
          <a:p>
            <a:r>
              <a:rPr lang="en-US" dirty="0">
                <a:latin typeface="Century Gothic" panose="020B0502020202020204" pitchFamily="34" charset="0"/>
              </a:rPr>
              <a:t>Alterations 1, 2 &amp; 3</a:t>
            </a:r>
          </a:p>
          <a:p>
            <a:r>
              <a:rPr lang="en-US" dirty="0">
                <a:latin typeface="Century Gothic" panose="020B0502020202020204" pitchFamily="34" charset="0"/>
              </a:rPr>
              <a:t>Parking Lots</a:t>
            </a:r>
          </a:p>
          <a:p>
            <a:r>
              <a:rPr lang="en-US" dirty="0">
                <a:latin typeface="Century Gothic" panose="020B0502020202020204" pitchFamily="34" charset="0"/>
              </a:rPr>
              <a:t>Major repairs</a:t>
            </a:r>
          </a:p>
          <a:p>
            <a:r>
              <a:rPr lang="en-US" dirty="0">
                <a:latin typeface="Century Gothic" panose="020B0502020202020204" pitchFamily="34" charset="0"/>
              </a:rPr>
              <a:t>Racking (mercantile or storage)</a:t>
            </a:r>
          </a:p>
          <a:p>
            <a:endParaRPr lang="en-US" dirty="0"/>
          </a:p>
        </p:txBody>
      </p:sp>
      <p:sp>
        <p:nvSpPr>
          <p:cNvPr id="7" name="Text Placeholder 6">
            <a:extLst>
              <a:ext uri="{FF2B5EF4-FFF2-40B4-BE49-F238E27FC236}">
                <a16:creationId xmlns:a16="http://schemas.microsoft.com/office/drawing/2014/main" id="{1923E443-7E1E-492F-A619-6172F5E92BEE}"/>
              </a:ext>
            </a:extLst>
          </p:cNvPr>
          <p:cNvSpPr>
            <a:spLocks noGrp="1"/>
          </p:cNvSpPr>
          <p:nvPr>
            <p:ph type="body" sz="quarter" idx="3"/>
          </p:nvPr>
        </p:nvSpPr>
        <p:spPr>
          <a:xfrm>
            <a:off x="6161278" y="1115214"/>
            <a:ext cx="5183188" cy="578748"/>
          </a:xfrm>
        </p:spPr>
        <p:txBody>
          <a:bodyPr>
            <a:normAutofit/>
          </a:bodyPr>
          <a:lstStyle/>
          <a:p>
            <a:r>
              <a:rPr lang="en-US" sz="2800" dirty="0"/>
              <a:t>Email Projects</a:t>
            </a:r>
          </a:p>
        </p:txBody>
      </p:sp>
      <p:sp>
        <p:nvSpPr>
          <p:cNvPr id="8" name="Content Placeholder 7">
            <a:extLst>
              <a:ext uri="{FF2B5EF4-FFF2-40B4-BE49-F238E27FC236}">
                <a16:creationId xmlns:a16="http://schemas.microsoft.com/office/drawing/2014/main" id="{6D7B0255-C3A2-48A1-B506-2157332BA214}"/>
              </a:ext>
            </a:extLst>
          </p:cNvPr>
          <p:cNvSpPr>
            <a:spLocks noGrp="1"/>
          </p:cNvSpPr>
          <p:nvPr>
            <p:ph sz="quarter" idx="4"/>
          </p:nvPr>
        </p:nvSpPr>
        <p:spPr>
          <a:xfrm>
            <a:off x="6219731" y="2036812"/>
            <a:ext cx="5183188" cy="3499668"/>
          </a:xfrm>
        </p:spPr>
        <p:txBody>
          <a:bodyPr>
            <a:normAutofit fontScale="77500" lnSpcReduction="20000"/>
          </a:bodyPr>
          <a:lstStyle/>
          <a:p>
            <a:r>
              <a:rPr lang="en-US" dirty="0">
                <a:latin typeface="Century Gothic" panose="020B0502020202020204" pitchFamily="34" charset="0"/>
              </a:rPr>
              <a:t>Signs</a:t>
            </a:r>
          </a:p>
          <a:p>
            <a:r>
              <a:rPr lang="en-US" dirty="0">
                <a:latin typeface="Century Gothic" panose="020B0502020202020204" pitchFamily="34" charset="0"/>
              </a:rPr>
              <a:t>Demo</a:t>
            </a:r>
          </a:p>
          <a:p>
            <a:r>
              <a:rPr lang="en-US" dirty="0">
                <a:latin typeface="Century Gothic" panose="020B0502020202020204" pitchFamily="34" charset="0"/>
              </a:rPr>
              <a:t>Foundation Only (email approval)</a:t>
            </a:r>
          </a:p>
          <a:p>
            <a:r>
              <a:rPr lang="en-US" dirty="0">
                <a:latin typeface="Century Gothic" panose="020B0502020202020204" pitchFamily="34" charset="0"/>
              </a:rPr>
              <a:t>Minor Repairs</a:t>
            </a:r>
          </a:p>
          <a:p>
            <a:r>
              <a:rPr lang="en-US" dirty="0">
                <a:latin typeface="Century Gothic" panose="020B0502020202020204" pitchFamily="34" charset="0"/>
              </a:rPr>
              <a:t>Cell Towers</a:t>
            </a:r>
          </a:p>
          <a:p>
            <a:r>
              <a:rPr lang="en-US" dirty="0">
                <a:latin typeface="Century Gothic" panose="020B0502020202020204" pitchFamily="34" charset="0"/>
              </a:rPr>
              <a:t>Irrigations</a:t>
            </a:r>
          </a:p>
          <a:p>
            <a:r>
              <a:rPr lang="en-US" dirty="0">
                <a:latin typeface="Century Gothic" panose="020B0502020202020204" pitchFamily="34" charset="0"/>
              </a:rPr>
              <a:t>Block Fence</a:t>
            </a:r>
          </a:p>
          <a:p>
            <a:r>
              <a:rPr lang="en-US" dirty="0">
                <a:latin typeface="Century Gothic" panose="020B0502020202020204" pitchFamily="34" charset="0"/>
              </a:rPr>
              <a:t>Installation</a:t>
            </a:r>
          </a:p>
          <a:p>
            <a:r>
              <a:rPr lang="en-US" dirty="0">
                <a:latin typeface="Century Gothic" panose="020B0502020202020204" pitchFamily="34" charset="0"/>
              </a:rPr>
              <a:t>Re-roofs</a:t>
            </a:r>
          </a:p>
        </p:txBody>
      </p:sp>
      <p:sp>
        <p:nvSpPr>
          <p:cNvPr id="9" name="Google Shape;99;p14">
            <a:extLst>
              <a:ext uri="{FF2B5EF4-FFF2-40B4-BE49-F238E27FC236}">
                <a16:creationId xmlns:a16="http://schemas.microsoft.com/office/drawing/2014/main" id="{1FD0DD9C-3237-4CBD-8B6E-ADCD2A445456}"/>
              </a:ext>
            </a:extLst>
          </p:cNvPr>
          <p:cNvSpPr/>
          <p:nvPr/>
        </p:nvSpPr>
        <p:spPr>
          <a:xfrm>
            <a:off x="0" y="5853980"/>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10" name="Google Shape;58;p13">
            <a:extLst>
              <a:ext uri="{FF2B5EF4-FFF2-40B4-BE49-F238E27FC236}">
                <a16:creationId xmlns:a16="http://schemas.microsoft.com/office/drawing/2014/main" id="{7F38DC16-17E3-4D02-8A49-B8B223D9FFAF}"/>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sp>
        <p:nvSpPr>
          <p:cNvPr id="11" name="Google Shape;60;p13">
            <a:extLst>
              <a:ext uri="{FF2B5EF4-FFF2-40B4-BE49-F238E27FC236}">
                <a16:creationId xmlns:a16="http://schemas.microsoft.com/office/drawing/2014/main" id="{F1479F0E-6AC7-4F01-81F5-BD38C58614EB}"/>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
        <p:nvSpPr>
          <p:cNvPr id="12" name="Title 1">
            <a:extLst>
              <a:ext uri="{FF2B5EF4-FFF2-40B4-BE49-F238E27FC236}">
                <a16:creationId xmlns:a16="http://schemas.microsoft.com/office/drawing/2014/main" id="{C70A0596-FBB2-490B-9ADF-3F8C52CBC8A9}"/>
              </a:ext>
            </a:extLst>
          </p:cNvPr>
          <p:cNvSpPr>
            <a:spLocks noGrp="1"/>
          </p:cNvSpPr>
          <p:nvPr>
            <p:ph type="title"/>
          </p:nvPr>
        </p:nvSpPr>
        <p:spPr>
          <a:xfrm>
            <a:off x="847534" y="109582"/>
            <a:ext cx="10515600" cy="1325563"/>
          </a:xfrm>
        </p:spPr>
        <p:txBody>
          <a:bodyPr>
            <a:normAutofit/>
          </a:bodyPr>
          <a:lstStyle/>
          <a:p>
            <a:r>
              <a:rPr lang="en-US" sz="4000" b="1" dirty="0">
                <a:latin typeface="+mn-lt"/>
              </a:rPr>
              <a:t>Projects Reviewed via </a:t>
            </a:r>
            <a:r>
              <a:rPr lang="en-US" sz="4000" b="1" dirty="0" err="1">
                <a:latin typeface="+mn-lt"/>
              </a:rPr>
              <a:t>Avolve</a:t>
            </a:r>
            <a:r>
              <a:rPr lang="en-US" sz="4000" b="1" dirty="0">
                <a:latin typeface="+mn-lt"/>
              </a:rPr>
              <a:t> or Email</a:t>
            </a:r>
          </a:p>
        </p:txBody>
      </p:sp>
    </p:spTree>
    <p:extLst>
      <p:ext uri="{BB962C8B-B14F-4D97-AF65-F5344CB8AC3E}">
        <p14:creationId xmlns:p14="http://schemas.microsoft.com/office/powerpoint/2010/main" val="2974385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C6A9-E46E-4049-A9B0-C7CE2AC59213}"/>
              </a:ext>
            </a:extLst>
          </p:cNvPr>
          <p:cNvSpPr>
            <a:spLocks noGrp="1"/>
          </p:cNvSpPr>
          <p:nvPr>
            <p:ph type="title"/>
          </p:nvPr>
        </p:nvSpPr>
        <p:spPr>
          <a:xfrm>
            <a:off x="1107348" y="183354"/>
            <a:ext cx="10515600" cy="1325563"/>
          </a:xfrm>
        </p:spPr>
        <p:txBody>
          <a:bodyPr>
            <a:normAutofit/>
          </a:bodyPr>
          <a:lstStyle/>
          <a:p>
            <a:r>
              <a:rPr lang="en-US" sz="4000" b="1" dirty="0">
                <a:latin typeface="+mn-lt"/>
              </a:rPr>
              <a:t>Respond &amp; Resubmit</a:t>
            </a:r>
          </a:p>
        </p:txBody>
      </p:sp>
      <p:sp>
        <p:nvSpPr>
          <p:cNvPr id="3" name="Content Placeholder 2">
            <a:extLst>
              <a:ext uri="{FF2B5EF4-FFF2-40B4-BE49-F238E27FC236}">
                <a16:creationId xmlns:a16="http://schemas.microsoft.com/office/drawing/2014/main" id="{AFD89EDC-96A7-4407-92B6-C51A893F5E9C}"/>
              </a:ext>
            </a:extLst>
          </p:cNvPr>
          <p:cNvSpPr>
            <a:spLocks noGrp="1"/>
          </p:cNvSpPr>
          <p:nvPr>
            <p:ph idx="1"/>
          </p:nvPr>
        </p:nvSpPr>
        <p:spPr>
          <a:xfrm>
            <a:off x="838200" y="1253331"/>
            <a:ext cx="10515600" cy="4512466"/>
          </a:xfrm>
        </p:spPr>
        <p:txBody>
          <a:bodyPr>
            <a:normAutofit/>
          </a:bodyPr>
          <a:lstStyle/>
          <a:p>
            <a:pPr marL="457200" lvl="1" indent="0">
              <a:buNone/>
            </a:pPr>
            <a:r>
              <a:rPr lang="en-US" sz="3000" dirty="0">
                <a:latin typeface="Century Gothic" panose="020B0502020202020204" pitchFamily="34" charset="0"/>
              </a:rPr>
              <a:t>There are several sections on the e-form as described below:</a:t>
            </a:r>
          </a:p>
          <a:p>
            <a:pPr lvl="2"/>
            <a:r>
              <a:rPr lang="en-US" sz="2600" dirty="0">
                <a:latin typeface="Century Gothic" panose="020B0502020202020204" pitchFamily="34" charset="0"/>
              </a:rPr>
              <a:t>View the reviewer comments and markups </a:t>
            </a:r>
            <a:endParaRPr lang="en-US" sz="2600" b="1" dirty="0">
              <a:latin typeface="Century Gothic" panose="020B0502020202020204" pitchFamily="34" charset="0"/>
            </a:endParaRPr>
          </a:p>
          <a:p>
            <a:pPr lvl="2"/>
            <a:r>
              <a:rPr lang="en-US" sz="2600" dirty="0">
                <a:latin typeface="Century Gothic" panose="020B0502020202020204" pitchFamily="34" charset="0"/>
              </a:rPr>
              <a:t>Click on Markup Name to access drawings with markup</a:t>
            </a:r>
            <a:endParaRPr lang="en-US" sz="2600" b="1" dirty="0">
              <a:latin typeface="Century Gothic" panose="020B0502020202020204" pitchFamily="34" charset="0"/>
            </a:endParaRPr>
          </a:p>
          <a:p>
            <a:pPr lvl="2"/>
            <a:r>
              <a:rPr lang="en-US" sz="2600" dirty="0">
                <a:latin typeface="Century Gothic" panose="020B0502020202020204" pitchFamily="34" charset="0"/>
              </a:rPr>
              <a:t>You have the option to respond to the reviewer comments by entering your comments in the “Applicant Response” column on the change mark viewer beside each markup.</a:t>
            </a:r>
            <a:endParaRPr lang="en-US" sz="2600" b="1" dirty="0">
              <a:latin typeface="Century Gothic" panose="020B0502020202020204" pitchFamily="34" charset="0"/>
            </a:endParaRPr>
          </a:p>
          <a:p>
            <a:pPr lvl="2"/>
            <a:r>
              <a:rPr lang="en-US" sz="2600" dirty="0">
                <a:latin typeface="Century Gothic" panose="020B0502020202020204" pitchFamily="34" charset="0"/>
              </a:rPr>
              <a:t>You can organize/sort columns and save settings for your personal view</a:t>
            </a:r>
            <a:endParaRPr lang="en-US" sz="2600" b="1" dirty="0">
              <a:latin typeface="Century Gothic" panose="020B0502020202020204" pitchFamily="34" charset="0"/>
            </a:endParaRPr>
          </a:p>
          <a:p>
            <a:pPr marL="914400" lvl="2" indent="0">
              <a:buNone/>
            </a:pPr>
            <a:endParaRPr lang="en-US" sz="2400" b="1" dirty="0"/>
          </a:p>
          <a:p>
            <a:endParaRPr lang="en-US" dirty="0"/>
          </a:p>
        </p:txBody>
      </p:sp>
      <p:sp>
        <p:nvSpPr>
          <p:cNvPr id="5" name="Google Shape;99;p14">
            <a:extLst>
              <a:ext uri="{FF2B5EF4-FFF2-40B4-BE49-F238E27FC236}">
                <a16:creationId xmlns:a16="http://schemas.microsoft.com/office/drawing/2014/main" id="{508C8323-7423-4927-BE0A-2DD813E0FF32}"/>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6" name="Google Shape;58;p13">
            <a:extLst>
              <a:ext uri="{FF2B5EF4-FFF2-40B4-BE49-F238E27FC236}">
                <a16:creationId xmlns:a16="http://schemas.microsoft.com/office/drawing/2014/main" id="{28491B30-956E-4219-A71B-D374F10F3376}"/>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sp>
        <p:nvSpPr>
          <p:cNvPr id="8" name="Google Shape;60;p13">
            <a:extLst>
              <a:ext uri="{FF2B5EF4-FFF2-40B4-BE49-F238E27FC236}">
                <a16:creationId xmlns:a16="http://schemas.microsoft.com/office/drawing/2014/main" id="{255299AB-1639-4821-AE92-1C76463A1971}"/>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3945433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AF854-11EC-446F-AF0B-126546CEDF65}"/>
              </a:ext>
            </a:extLst>
          </p:cNvPr>
          <p:cNvSpPr>
            <a:spLocks noGrp="1"/>
          </p:cNvSpPr>
          <p:nvPr>
            <p:ph idx="1"/>
          </p:nvPr>
        </p:nvSpPr>
        <p:spPr>
          <a:xfrm>
            <a:off x="1003453" y="1087076"/>
            <a:ext cx="10515600" cy="4351338"/>
          </a:xfrm>
        </p:spPr>
        <p:txBody>
          <a:bodyPr>
            <a:normAutofit/>
          </a:bodyPr>
          <a:lstStyle/>
          <a:p>
            <a:pPr lvl="2"/>
            <a:r>
              <a:rPr lang="en-US" sz="2600" dirty="0">
                <a:latin typeface="Century Gothic" panose="020B0502020202020204" pitchFamily="34" charset="0"/>
              </a:rPr>
              <a:t>Review Status and review Comments; Click on the tab Review and the comments will appear.</a:t>
            </a:r>
          </a:p>
          <a:p>
            <a:pPr lvl="2"/>
            <a:r>
              <a:rPr lang="en-US" sz="2600" dirty="0">
                <a:latin typeface="Century Gothic" panose="020B0502020202020204" pitchFamily="34" charset="0"/>
              </a:rPr>
              <a:t>Click on Markup Name to access drawings with markup</a:t>
            </a:r>
            <a:endParaRPr lang="en-US" sz="2600" b="1" dirty="0">
              <a:latin typeface="Century Gothic" panose="020B0502020202020204" pitchFamily="34" charset="0"/>
            </a:endParaRPr>
          </a:p>
          <a:p>
            <a:pPr lvl="2"/>
            <a:r>
              <a:rPr lang="en-US" sz="2600" dirty="0">
                <a:latin typeface="Century Gothic" panose="020B0502020202020204" pitchFamily="34" charset="0"/>
              </a:rPr>
              <a:t>You have the option to respond to the reviewer comments by entering your comments in the “Applicant Response” column on the change mark viewer beside each markup.</a:t>
            </a:r>
            <a:endParaRPr lang="en-US" sz="2600" b="1" dirty="0">
              <a:latin typeface="Century Gothic" panose="020B0502020202020204" pitchFamily="34" charset="0"/>
            </a:endParaRPr>
          </a:p>
          <a:p>
            <a:pPr lvl="2"/>
            <a:r>
              <a:rPr lang="en-US" sz="2600" dirty="0">
                <a:latin typeface="Century Gothic" panose="020B0502020202020204" pitchFamily="34" charset="0"/>
              </a:rPr>
              <a:t>You can organize/sort columns and save settings for your personal view</a:t>
            </a:r>
            <a:endParaRPr lang="en-US" sz="2600" b="1" dirty="0">
              <a:latin typeface="Century Gothic" panose="020B0502020202020204" pitchFamily="34" charset="0"/>
            </a:endParaRPr>
          </a:p>
          <a:p>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dirty="0"/>
          </a:p>
        </p:txBody>
      </p:sp>
      <p:pic>
        <p:nvPicPr>
          <p:cNvPr id="4" name="Picture 3">
            <a:extLst>
              <a:ext uri="{FF2B5EF4-FFF2-40B4-BE49-F238E27FC236}">
                <a16:creationId xmlns:a16="http://schemas.microsoft.com/office/drawing/2014/main" id="{C1995735-04F0-4085-A240-1B990DB8F0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37270" y="4772664"/>
            <a:ext cx="6447966" cy="910200"/>
          </a:xfrm>
          <a:prstGeom prst="rect">
            <a:avLst/>
          </a:prstGeom>
          <a:solidFill>
            <a:schemeClr val="bg1"/>
          </a:solidFill>
          <a:ln>
            <a:solidFill>
              <a:schemeClr val="tx1"/>
            </a:solidFill>
          </a:ln>
        </p:spPr>
      </p:pic>
      <p:sp>
        <p:nvSpPr>
          <p:cNvPr id="5" name="Google Shape;99;p14">
            <a:extLst>
              <a:ext uri="{FF2B5EF4-FFF2-40B4-BE49-F238E27FC236}">
                <a16:creationId xmlns:a16="http://schemas.microsoft.com/office/drawing/2014/main" id="{F918EB1A-FC15-4A90-A652-C390ADE1B316}"/>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6" name="Google Shape;58;p13">
            <a:extLst>
              <a:ext uri="{FF2B5EF4-FFF2-40B4-BE49-F238E27FC236}">
                <a16:creationId xmlns:a16="http://schemas.microsoft.com/office/drawing/2014/main" id="{754D2748-B49E-4BE1-A25E-AFC37EA53024}"/>
              </a:ext>
            </a:extLst>
          </p:cNvPr>
          <p:cNvPicPr preferRelativeResize="0"/>
          <p:nvPr/>
        </p:nvPicPr>
        <p:blipFill>
          <a:blip r:embed="rId3">
            <a:alphaModFix/>
          </a:blip>
          <a:stretch>
            <a:fillRect/>
          </a:stretch>
        </p:blipFill>
        <p:spPr>
          <a:xfrm>
            <a:off x="191862" y="5853980"/>
            <a:ext cx="915486" cy="921665"/>
          </a:xfrm>
          <a:prstGeom prst="rect">
            <a:avLst/>
          </a:prstGeom>
          <a:noFill/>
          <a:ln>
            <a:noFill/>
          </a:ln>
        </p:spPr>
      </p:pic>
      <p:sp>
        <p:nvSpPr>
          <p:cNvPr id="8" name="Google Shape;60;p13">
            <a:extLst>
              <a:ext uri="{FF2B5EF4-FFF2-40B4-BE49-F238E27FC236}">
                <a16:creationId xmlns:a16="http://schemas.microsoft.com/office/drawing/2014/main" id="{EE1AAD32-5E98-46D3-9165-F16F35EADFA8}"/>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
        <p:nvSpPr>
          <p:cNvPr id="7" name="Title 1">
            <a:extLst>
              <a:ext uri="{FF2B5EF4-FFF2-40B4-BE49-F238E27FC236}">
                <a16:creationId xmlns:a16="http://schemas.microsoft.com/office/drawing/2014/main" id="{6AB98B64-FA2C-4322-8A89-92D2694942F0}"/>
              </a:ext>
            </a:extLst>
          </p:cNvPr>
          <p:cNvSpPr>
            <a:spLocks noGrp="1"/>
          </p:cNvSpPr>
          <p:nvPr>
            <p:ph type="title"/>
          </p:nvPr>
        </p:nvSpPr>
        <p:spPr>
          <a:xfrm>
            <a:off x="1107348" y="-46578"/>
            <a:ext cx="10515600" cy="1325563"/>
          </a:xfrm>
        </p:spPr>
        <p:txBody>
          <a:bodyPr>
            <a:normAutofit/>
          </a:bodyPr>
          <a:lstStyle/>
          <a:p>
            <a:r>
              <a:rPr lang="en-US" sz="4000" b="1" dirty="0">
                <a:latin typeface="+mn-lt"/>
              </a:rPr>
              <a:t>Respond &amp; Resubmit Cont’d</a:t>
            </a:r>
          </a:p>
        </p:txBody>
      </p:sp>
    </p:spTree>
    <p:extLst>
      <p:ext uri="{BB962C8B-B14F-4D97-AF65-F5344CB8AC3E}">
        <p14:creationId xmlns:p14="http://schemas.microsoft.com/office/powerpoint/2010/main" val="3085032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F84D-ADD7-4E15-9B55-3D4EAE1CA8C7}"/>
              </a:ext>
            </a:extLst>
          </p:cNvPr>
          <p:cNvSpPr>
            <a:spLocks noGrp="1"/>
          </p:cNvSpPr>
          <p:nvPr>
            <p:ph type="title"/>
          </p:nvPr>
        </p:nvSpPr>
        <p:spPr>
          <a:xfrm>
            <a:off x="838200" y="5963"/>
            <a:ext cx="10515600" cy="1325563"/>
          </a:xfrm>
        </p:spPr>
        <p:txBody>
          <a:bodyPr>
            <a:normAutofit/>
          </a:bodyPr>
          <a:lstStyle/>
          <a:p>
            <a:r>
              <a:rPr lang="en-US" sz="4000" b="1" dirty="0">
                <a:latin typeface="+mn-lt"/>
              </a:rPr>
              <a:t>Final Payment</a:t>
            </a:r>
          </a:p>
        </p:txBody>
      </p:sp>
      <p:sp>
        <p:nvSpPr>
          <p:cNvPr id="3" name="Content Placeholder 2">
            <a:extLst>
              <a:ext uri="{FF2B5EF4-FFF2-40B4-BE49-F238E27FC236}">
                <a16:creationId xmlns:a16="http://schemas.microsoft.com/office/drawing/2014/main" id="{1974D70A-2E54-435D-A8A1-30769F191549}"/>
              </a:ext>
            </a:extLst>
          </p:cNvPr>
          <p:cNvSpPr>
            <a:spLocks noGrp="1"/>
          </p:cNvSpPr>
          <p:nvPr>
            <p:ph idx="1"/>
          </p:nvPr>
        </p:nvSpPr>
        <p:spPr>
          <a:xfrm>
            <a:off x="1028971" y="1109760"/>
            <a:ext cx="10515600" cy="4351338"/>
          </a:xfrm>
        </p:spPr>
        <p:txBody>
          <a:bodyPr/>
          <a:lstStyle/>
          <a:p>
            <a:r>
              <a:rPr lang="en-US" dirty="0">
                <a:latin typeface="Century Gothic" panose="020B0502020202020204" pitchFamily="34" charset="0"/>
              </a:rPr>
              <a:t>When all the reviewers have completed and approved the project, the Coordinator will verify if final payment is due before stamping the plans.  </a:t>
            </a:r>
          </a:p>
          <a:p>
            <a:r>
              <a:rPr lang="en-US" dirty="0">
                <a:latin typeface="Century Gothic" panose="020B0502020202020204" pitchFamily="34" charset="0"/>
              </a:rPr>
              <a:t>Follow the same instructions used for the initial payment. </a:t>
            </a:r>
          </a:p>
          <a:p>
            <a:r>
              <a:rPr lang="en-US" dirty="0">
                <a:latin typeface="Century Gothic" panose="020B0502020202020204" pitchFamily="34" charset="0"/>
              </a:rPr>
              <a:t>You will receive an email notification and a task for any additional fees due.  It will be your responsibility to pay all the final fees.             </a:t>
            </a:r>
            <a:r>
              <a:rPr lang="en-US" i="1" dirty="0">
                <a:latin typeface="Century Gothic" panose="020B0502020202020204" pitchFamily="34" charset="0"/>
                <a:ea typeface="MS Gothic" panose="020B0609070205080204" pitchFamily="49" charset="-128"/>
                <a:cs typeface="Times New Roman" panose="02020603050405020304" pitchFamily="18" charset="0"/>
              </a:rPr>
              <a:t> </a:t>
            </a:r>
          </a:p>
          <a:p>
            <a:r>
              <a:rPr lang="en-US" sz="1600" b="1" i="1" dirty="0">
                <a:solidFill>
                  <a:srgbClr val="FF6600"/>
                </a:solidFill>
                <a:latin typeface="Arial" panose="020B0604020202020204" pitchFamily="34" charset="0"/>
                <a:ea typeface="MS Gothic" panose="020B0609070205080204" pitchFamily="49" charset="-128"/>
                <a:cs typeface="Times New Roman" panose="02020603050405020304" pitchFamily="18" charset="0"/>
              </a:rPr>
              <a:t>Mark the task complete and submit</a:t>
            </a:r>
            <a:endParaRPr lang="en-US" sz="1600" b="1" i="1" dirty="0">
              <a:solidFill>
                <a:srgbClr val="013A57"/>
              </a:solidFill>
              <a:latin typeface="Arial" panose="020B0604020202020204" pitchFamily="34" charset="0"/>
              <a:ea typeface="MS Gothic" panose="020B0609070205080204" pitchFamily="49" charset="-128"/>
              <a:cs typeface="Times New Roman" panose="02020603050405020304" pitchFamily="18" charset="0"/>
            </a:endParaRPr>
          </a:p>
          <a:p>
            <a:endParaRPr lang="en-US" dirty="0"/>
          </a:p>
        </p:txBody>
      </p:sp>
      <p:pic>
        <p:nvPicPr>
          <p:cNvPr id="11" name="Picture 10">
            <a:extLst>
              <a:ext uri="{FF2B5EF4-FFF2-40B4-BE49-F238E27FC236}">
                <a16:creationId xmlns:a16="http://schemas.microsoft.com/office/drawing/2014/main" id="{BF68F8A5-72A7-4DD0-BD1C-36D1C138EF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5918" y="4637395"/>
            <a:ext cx="3372661" cy="111084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cxnSp>
        <p:nvCxnSpPr>
          <p:cNvPr id="12" name="Straight Arrow Connector 11">
            <a:extLst>
              <a:ext uri="{FF2B5EF4-FFF2-40B4-BE49-F238E27FC236}">
                <a16:creationId xmlns:a16="http://schemas.microsoft.com/office/drawing/2014/main" id="{08028AD7-2A47-4153-889B-912A1519BE7E}"/>
              </a:ext>
            </a:extLst>
          </p:cNvPr>
          <p:cNvCxnSpPr>
            <a:cxnSpLocks/>
          </p:cNvCxnSpPr>
          <p:nvPr/>
        </p:nvCxnSpPr>
        <p:spPr>
          <a:xfrm>
            <a:off x="2957451" y="4826840"/>
            <a:ext cx="1260967" cy="5528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Google Shape;99;p14">
            <a:extLst>
              <a:ext uri="{FF2B5EF4-FFF2-40B4-BE49-F238E27FC236}">
                <a16:creationId xmlns:a16="http://schemas.microsoft.com/office/drawing/2014/main" id="{44A700D6-7597-42E0-A5C7-3F13B8253D10}"/>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15" name="Google Shape;58;p13">
            <a:extLst>
              <a:ext uri="{FF2B5EF4-FFF2-40B4-BE49-F238E27FC236}">
                <a16:creationId xmlns:a16="http://schemas.microsoft.com/office/drawing/2014/main" id="{7C855E6C-8D4A-42F9-8A1E-CAD0C5237035}"/>
              </a:ext>
            </a:extLst>
          </p:cNvPr>
          <p:cNvPicPr preferRelativeResize="0"/>
          <p:nvPr/>
        </p:nvPicPr>
        <p:blipFill>
          <a:blip r:embed="rId3">
            <a:alphaModFix/>
          </a:blip>
          <a:stretch>
            <a:fillRect/>
          </a:stretch>
        </p:blipFill>
        <p:spPr>
          <a:xfrm>
            <a:off x="191862" y="5853980"/>
            <a:ext cx="915486" cy="921665"/>
          </a:xfrm>
          <a:prstGeom prst="rect">
            <a:avLst/>
          </a:prstGeom>
          <a:noFill/>
          <a:ln>
            <a:noFill/>
          </a:ln>
        </p:spPr>
      </p:pic>
      <p:sp>
        <p:nvSpPr>
          <p:cNvPr id="9" name="Google Shape;60;p13">
            <a:extLst>
              <a:ext uri="{FF2B5EF4-FFF2-40B4-BE49-F238E27FC236}">
                <a16:creationId xmlns:a16="http://schemas.microsoft.com/office/drawing/2014/main" id="{40F6A8E8-FC81-4C16-82D5-15E3D7DA4224}"/>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1548266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1F8310-245F-4A35-9E3F-D31F1DE1EC2E}"/>
              </a:ext>
            </a:extLst>
          </p:cNvPr>
          <p:cNvPicPr>
            <a:picLocks noChangeAspect="1"/>
          </p:cNvPicPr>
          <p:nvPr/>
        </p:nvPicPr>
        <p:blipFill>
          <a:blip r:embed="rId2"/>
          <a:stretch>
            <a:fillRect/>
          </a:stretch>
        </p:blipFill>
        <p:spPr>
          <a:xfrm>
            <a:off x="219346" y="198294"/>
            <a:ext cx="6438900" cy="3600450"/>
          </a:xfrm>
          <a:prstGeom prst="rect">
            <a:avLst/>
          </a:prstGeom>
          <a:solidFill>
            <a:schemeClr val="bg1"/>
          </a:solidFill>
          <a:ln>
            <a:solidFill>
              <a:schemeClr val="tx1"/>
            </a:solidFill>
          </a:ln>
          <a:effectLst>
            <a:outerShdw blurRad="50800" dist="38100" algn="l" rotWithShape="0">
              <a:prstClr val="black">
                <a:alpha val="40000"/>
              </a:prstClr>
            </a:outerShdw>
          </a:effectLst>
        </p:spPr>
      </p:pic>
      <p:pic>
        <p:nvPicPr>
          <p:cNvPr id="5" name="Picture 4">
            <a:extLst>
              <a:ext uri="{FF2B5EF4-FFF2-40B4-BE49-F238E27FC236}">
                <a16:creationId xmlns:a16="http://schemas.microsoft.com/office/drawing/2014/main" id="{BC129FA5-A574-4213-92C7-B9C1EBECF501}"/>
              </a:ext>
            </a:extLst>
          </p:cNvPr>
          <p:cNvPicPr>
            <a:picLocks noChangeAspect="1"/>
          </p:cNvPicPr>
          <p:nvPr/>
        </p:nvPicPr>
        <p:blipFill>
          <a:blip r:embed="rId3"/>
          <a:stretch>
            <a:fillRect/>
          </a:stretch>
        </p:blipFill>
        <p:spPr>
          <a:xfrm>
            <a:off x="5952762" y="193747"/>
            <a:ext cx="5934976" cy="498686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CC3D8D9C-AD99-419B-99EC-53B350D45D92}"/>
              </a:ext>
            </a:extLst>
          </p:cNvPr>
          <p:cNvGrpSpPr/>
          <p:nvPr/>
        </p:nvGrpSpPr>
        <p:grpSpPr>
          <a:xfrm>
            <a:off x="1059238" y="3091919"/>
            <a:ext cx="1014338" cy="1012601"/>
            <a:chOff x="1320245" y="3429000"/>
            <a:chExt cx="1360077" cy="1371600"/>
          </a:xfrm>
        </p:grpSpPr>
        <p:pic>
          <p:nvPicPr>
            <p:cNvPr id="7" name="Graphic 6" descr="Cursor with solid fill">
              <a:extLst>
                <a:ext uri="{FF2B5EF4-FFF2-40B4-BE49-F238E27FC236}">
                  <a16:creationId xmlns:a16="http://schemas.microsoft.com/office/drawing/2014/main" id="{16064A2A-91A9-4F2E-BE70-A3AEA1C58E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0245" y="3429000"/>
              <a:ext cx="914400" cy="914400"/>
            </a:xfrm>
            <a:prstGeom prst="rect">
              <a:avLst/>
            </a:prstGeom>
          </p:spPr>
        </p:pic>
        <p:pic>
          <p:nvPicPr>
            <p:cNvPr id="8" name="Graphic 7" descr="Badge 1 with solid fill">
              <a:extLst>
                <a:ext uri="{FF2B5EF4-FFF2-40B4-BE49-F238E27FC236}">
                  <a16:creationId xmlns:a16="http://schemas.microsoft.com/office/drawing/2014/main" id="{4F437628-966A-4B6F-B856-FED8219470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65922" y="3886200"/>
              <a:ext cx="914400" cy="914400"/>
            </a:xfrm>
            <a:prstGeom prst="rect">
              <a:avLst/>
            </a:prstGeom>
          </p:spPr>
        </p:pic>
      </p:grpSp>
      <p:grpSp>
        <p:nvGrpSpPr>
          <p:cNvPr id="9" name="Group 8">
            <a:extLst>
              <a:ext uri="{FF2B5EF4-FFF2-40B4-BE49-F238E27FC236}">
                <a16:creationId xmlns:a16="http://schemas.microsoft.com/office/drawing/2014/main" id="{980040C8-83CF-4D36-AFC3-E6FFBDEFDFA1}"/>
              </a:ext>
            </a:extLst>
          </p:cNvPr>
          <p:cNvGrpSpPr/>
          <p:nvPr/>
        </p:nvGrpSpPr>
        <p:grpSpPr>
          <a:xfrm>
            <a:off x="6510117" y="2821358"/>
            <a:ext cx="1117414" cy="950845"/>
            <a:chOff x="8526971" y="3830911"/>
            <a:chExt cx="1371600" cy="1338648"/>
          </a:xfrm>
        </p:grpSpPr>
        <p:pic>
          <p:nvPicPr>
            <p:cNvPr id="10" name="Graphic 9" descr="Badge with solid fill">
              <a:extLst>
                <a:ext uri="{FF2B5EF4-FFF2-40B4-BE49-F238E27FC236}">
                  <a16:creationId xmlns:a16="http://schemas.microsoft.com/office/drawing/2014/main" id="{55975E46-618A-4633-8157-7224EFCBDD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84171" y="4255159"/>
              <a:ext cx="914400" cy="914400"/>
            </a:xfrm>
            <a:prstGeom prst="rect">
              <a:avLst/>
            </a:prstGeom>
          </p:spPr>
        </p:pic>
        <p:pic>
          <p:nvPicPr>
            <p:cNvPr id="11" name="Graphic 10" descr="Cursor with solid fill">
              <a:extLst>
                <a:ext uri="{FF2B5EF4-FFF2-40B4-BE49-F238E27FC236}">
                  <a16:creationId xmlns:a16="http://schemas.microsoft.com/office/drawing/2014/main" id="{28F7B0BD-F394-4035-A233-C2CB783BF2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26971" y="3830911"/>
              <a:ext cx="914400" cy="914400"/>
            </a:xfrm>
            <a:prstGeom prst="rect">
              <a:avLst/>
            </a:prstGeom>
          </p:spPr>
        </p:pic>
      </p:grpSp>
      <p:grpSp>
        <p:nvGrpSpPr>
          <p:cNvPr id="12" name="Group 11">
            <a:extLst>
              <a:ext uri="{FF2B5EF4-FFF2-40B4-BE49-F238E27FC236}">
                <a16:creationId xmlns:a16="http://schemas.microsoft.com/office/drawing/2014/main" id="{178DE768-863B-41CF-B563-6B7D184E03B9}"/>
              </a:ext>
            </a:extLst>
          </p:cNvPr>
          <p:cNvGrpSpPr/>
          <p:nvPr/>
        </p:nvGrpSpPr>
        <p:grpSpPr>
          <a:xfrm>
            <a:off x="6299653" y="4104520"/>
            <a:ext cx="914400" cy="914400"/>
            <a:chOff x="5773711" y="4745311"/>
            <a:chExt cx="1371600" cy="1371600"/>
          </a:xfrm>
        </p:grpSpPr>
        <p:pic>
          <p:nvPicPr>
            <p:cNvPr id="13" name="Graphic 12" descr="Badge 3 with solid fill">
              <a:extLst>
                <a:ext uri="{FF2B5EF4-FFF2-40B4-BE49-F238E27FC236}">
                  <a16:creationId xmlns:a16="http://schemas.microsoft.com/office/drawing/2014/main" id="{7E796172-394D-4B0B-AA68-402ED40F91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30911" y="5202511"/>
              <a:ext cx="914400" cy="914400"/>
            </a:xfrm>
            <a:prstGeom prst="rect">
              <a:avLst/>
            </a:prstGeom>
          </p:spPr>
        </p:pic>
        <p:pic>
          <p:nvPicPr>
            <p:cNvPr id="14" name="Graphic 13" descr="Cursor with solid fill">
              <a:extLst>
                <a:ext uri="{FF2B5EF4-FFF2-40B4-BE49-F238E27FC236}">
                  <a16:creationId xmlns:a16="http://schemas.microsoft.com/office/drawing/2014/main" id="{5CE5FEA8-D4B7-47E8-B8B4-BC10952BA0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73711" y="4745311"/>
              <a:ext cx="914400" cy="914400"/>
            </a:xfrm>
            <a:prstGeom prst="rect">
              <a:avLst/>
            </a:prstGeom>
          </p:spPr>
        </p:pic>
      </p:grpSp>
      <p:grpSp>
        <p:nvGrpSpPr>
          <p:cNvPr id="15" name="Group 14">
            <a:extLst>
              <a:ext uri="{FF2B5EF4-FFF2-40B4-BE49-F238E27FC236}">
                <a16:creationId xmlns:a16="http://schemas.microsoft.com/office/drawing/2014/main" id="{A5B0EA59-802F-4EFE-9AAE-3B9129E5CAC5}"/>
              </a:ext>
            </a:extLst>
          </p:cNvPr>
          <p:cNvGrpSpPr/>
          <p:nvPr/>
        </p:nvGrpSpPr>
        <p:grpSpPr>
          <a:xfrm rot="20027818">
            <a:off x="9761581" y="4688967"/>
            <a:ext cx="1255763" cy="1174003"/>
            <a:chOff x="8596992" y="5734651"/>
            <a:chExt cx="1302064" cy="1394179"/>
          </a:xfrm>
        </p:grpSpPr>
        <p:pic>
          <p:nvPicPr>
            <p:cNvPr id="16" name="Graphic 15" descr="Badge 4 with solid fill">
              <a:extLst>
                <a:ext uri="{FF2B5EF4-FFF2-40B4-BE49-F238E27FC236}">
                  <a16:creationId xmlns:a16="http://schemas.microsoft.com/office/drawing/2014/main" id="{D6687F69-2AC9-415A-ABDD-2FA6454E6DC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984656" y="6214430"/>
              <a:ext cx="914400" cy="914400"/>
            </a:xfrm>
            <a:prstGeom prst="rect">
              <a:avLst/>
            </a:prstGeom>
          </p:spPr>
        </p:pic>
        <p:pic>
          <p:nvPicPr>
            <p:cNvPr id="17" name="Graphic 16" descr="Cursor with solid fill">
              <a:extLst>
                <a:ext uri="{FF2B5EF4-FFF2-40B4-BE49-F238E27FC236}">
                  <a16:creationId xmlns:a16="http://schemas.microsoft.com/office/drawing/2014/main" id="{A08B3DC9-000E-4CE6-BF0A-5FEE899D36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96992" y="5734651"/>
              <a:ext cx="914400" cy="914400"/>
            </a:xfrm>
            <a:prstGeom prst="rect">
              <a:avLst/>
            </a:prstGeom>
          </p:spPr>
        </p:pic>
      </p:grpSp>
      <p:sp>
        <p:nvSpPr>
          <p:cNvPr id="18" name="Google Shape;99;p14">
            <a:extLst>
              <a:ext uri="{FF2B5EF4-FFF2-40B4-BE49-F238E27FC236}">
                <a16:creationId xmlns:a16="http://schemas.microsoft.com/office/drawing/2014/main" id="{AC3E1DDA-A730-4D66-B16E-382470C661AC}"/>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19" name="Google Shape;58;p13">
            <a:extLst>
              <a:ext uri="{FF2B5EF4-FFF2-40B4-BE49-F238E27FC236}">
                <a16:creationId xmlns:a16="http://schemas.microsoft.com/office/drawing/2014/main" id="{6C2A7316-F70E-478A-B6A0-154E24922A9C}"/>
              </a:ext>
            </a:extLst>
          </p:cNvPr>
          <p:cNvPicPr preferRelativeResize="0"/>
          <p:nvPr/>
        </p:nvPicPr>
        <p:blipFill>
          <a:blip r:embed="rId14">
            <a:alphaModFix/>
          </a:blip>
          <a:stretch>
            <a:fillRect/>
          </a:stretch>
        </p:blipFill>
        <p:spPr>
          <a:xfrm>
            <a:off x="191862" y="5853980"/>
            <a:ext cx="915486" cy="921665"/>
          </a:xfrm>
          <a:prstGeom prst="rect">
            <a:avLst/>
          </a:prstGeom>
          <a:noFill/>
          <a:ln>
            <a:noFill/>
          </a:ln>
        </p:spPr>
      </p:pic>
      <p:sp>
        <p:nvSpPr>
          <p:cNvPr id="21" name="Google Shape;60;p13">
            <a:extLst>
              <a:ext uri="{FF2B5EF4-FFF2-40B4-BE49-F238E27FC236}">
                <a16:creationId xmlns:a16="http://schemas.microsoft.com/office/drawing/2014/main" id="{14F8C13B-7484-4A38-98DC-D2012B25E978}"/>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817268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F96EBA-95A3-4506-9C10-8FB4FEB7DA98}"/>
              </a:ext>
            </a:extLst>
          </p:cNvPr>
          <p:cNvSpPr>
            <a:spLocks noGrp="1"/>
          </p:cNvSpPr>
          <p:nvPr>
            <p:ph idx="1"/>
          </p:nvPr>
        </p:nvSpPr>
        <p:spPr>
          <a:xfrm>
            <a:off x="658314" y="1541129"/>
            <a:ext cx="10599692" cy="3775741"/>
          </a:xfrm>
        </p:spPr>
        <p:txBody>
          <a:bodyPr>
            <a:normAutofit lnSpcReduction="10000"/>
          </a:bodyPr>
          <a:lstStyle/>
          <a:p>
            <a:pPr lvl="1" algn="just">
              <a:lnSpc>
                <a:spcPct val="115000"/>
              </a:lnSpc>
              <a:spcBef>
                <a:spcPts val="0"/>
              </a:spcBef>
              <a:buSzPts val="1200"/>
            </a:pPr>
            <a:r>
              <a:rPr lang="en-US" sz="2800" dirty="0">
                <a:latin typeface="Century Gothic" panose="020B0502020202020204" pitchFamily="34" charset="0"/>
                <a:ea typeface="MS Mincho" panose="02020609040205080304" pitchFamily="49" charset="-128"/>
                <a:cs typeface="Times New Roman" panose="02020603050405020304" pitchFamily="18" charset="0"/>
              </a:rPr>
              <a:t>You will receive an email notification that your plans are available for download.</a:t>
            </a:r>
          </a:p>
          <a:p>
            <a:pPr lvl="1" algn="just">
              <a:lnSpc>
                <a:spcPct val="115000"/>
              </a:lnSpc>
              <a:spcBef>
                <a:spcPts val="0"/>
              </a:spcBef>
              <a:buSzPts val="1200"/>
            </a:pPr>
            <a:r>
              <a:rPr lang="en-US" sz="2800" dirty="0">
                <a:latin typeface="Century Gothic" panose="020B0502020202020204" pitchFamily="34" charset="0"/>
                <a:ea typeface="MS Mincho" panose="02020609040205080304" pitchFamily="49" charset="-128"/>
                <a:cs typeface="Times New Roman" panose="02020603050405020304" pitchFamily="18" charset="0"/>
              </a:rPr>
              <a:t>The plans can be found in the ‘Approved’ folder. Please confirm if you have access to this folder.</a:t>
            </a:r>
          </a:p>
          <a:p>
            <a:pPr lvl="1" algn="just">
              <a:lnSpc>
                <a:spcPct val="115000"/>
              </a:lnSpc>
              <a:spcBef>
                <a:spcPts val="0"/>
              </a:spcBef>
              <a:buSzPts val="1200"/>
            </a:pPr>
            <a:r>
              <a:rPr lang="en-US" sz="2800" dirty="0">
                <a:latin typeface="Century Gothic" panose="020B0502020202020204" pitchFamily="34" charset="0"/>
                <a:ea typeface="MS Mincho" panose="02020609040205080304" pitchFamily="49" charset="-128"/>
                <a:cs typeface="Times New Roman" panose="02020603050405020304" pitchFamily="18" charset="0"/>
              </a:rPr>
              <a:t>The approved/stamped plans are required to be on site for inspections. </a:t>
            </a:r>
          </a:p>
          <a:p>
            <a:pPr lvl="1" algn="just">
              <a:lnSpc>
                <a:spcPct val="115000"/>
              </a:lnSpc>
              <a:spcBef>
                <a:spcPts val="0"/>
              </a:spcBef>
              <a:buSzPts val="1200"/>
            </a:pPr>
            <a:r>
              <a:rPr lang="en-US" sz="2800" i="1" dirty="0">
                <a:latin typeface="Century Gothic" panose="020B0502020202020204" pitchFamily="34" charset="0"/>
                <a:ea typeface="MS Gothic" panose="020B0609070205080204" pitchFamily="49" charset="-128"/>
                <a:cs typeface="Times New Roman" panose="02020603050405020304" pitchFamily="18" charset="0"/>
              </a:rPr>
              <a:t>Please do not wait for the day the fire inspection is scheduled to ask for these plans.</a:t>
            </a:r>
            <a:endParaRPr lang="en-US" sz="2800" dirty="0">
              <a:latin typeface="Century Gothic" panose="020B0502020202020204" pitchFamily="34" charset="0"/>
              <a:ea typeface="MS Mincho" panose="02020609040205080304" pitchFamily="49" charset="-128"/>
              <a:cs typeface="Times New Roman" panose="02020603050405020304" pitchFamily="18" charset="0"/>
            </a:endParaRPr>
          </a:p>
          <a:p>
            <a:endParaRPr lang="en-US" dirty="0"/>
          </a:p>
        </p:txBody>
      </p:sp>
      <p:sp>
        <p:nvSpPr>
          <p:cNvPr id="4" name="Google Shape;99;p14">
            <a:extLst>
              <a:ext uri="{FF2B5EF4-FFF2-40B4-BE49-F238E27FC236}">
                <a16:creationId xmlns:a16="http://schemas.microsoft.com/office/drawing/2014/main" id="{C2DA9F06-CF3E-4248-9298-4A650DF70D98}"/>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5" name="Google Shape;58;p13">
            <a:extLst>
              <a:ext uri="{FF2B5EF4-FFF2-40B4-BE49-F238E27FC236}">
                <a16:creationId xmlns:a16="http://schemas.microsoft.com/office/drawing/2014/main" id="{DD3C9640-325E-4953-B750-E98B28C3236D}"/>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sp>
        <p:nvSpPr>
          <p:cNvPr id="7" name="Google Shape;60;p13">
            <a:extLst>
              <a:ext uri="{FF2B5EF4-FFF2-40B4-BE49-F238E27FC236}">
                <a16:creationId xmlns:a16="http://schemas.microsoft.com/office/drawing/2014/main" id="{A88143F0-4651-4B97-B8AF-E196E9191CC2}"/>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
        <p:nvSpPr>
          <p:cNvPr id="6" name="Title 1">
            <a:extLst>
              <a:ext uri="{FF2B5EF4-FFF2-40B4-BE49-F238E27FC236}">
                <a16:creationId xmlns:a16="http://schemas.microsoft.com/office/drawing/2014/main" id="{F650E705-0919-4F2C-A6BD-07C291534D2E}"/>
              </a:ext>
            </a:extLst>
          </p:cNvPr>
          <p:cNvSpPr>
            <a:spLocks noGrp="1"/>
          </p:cNvSpPr>
          <p:nvPr>
            <p:ph type="title"/>
          </p:nvPr>
        </p:nvSpPr>
        <p:spPr>
          <a:xfrm>
            <a:off x="933994" y="302055"/>
            <a:ext cx="10515600" cy="1325563"/>
          </a:xfrm>
        </p:spPr>
        <p:txBody>
          <a:bodyPr>
            <a:normAutofit/>
          </a:bodyPr>
          <a:lstStyle/>
          <a:p>
            <a:r>
              <a:rPr lang="en-US" sz="4000" b="1" dirty="0">
                <a:latin typeface="+mn-lt"/>
              </a:rPr>
              <a:t>Approved/Stamped Plans</a:t>
            </a:r>
          </a:p>
        </p:txBody>
      </p:sp>
    </p:spTree>
    <p:extLst>
      <p:ext uri="{BB962C8B-B14F-4D97-AF65-F5344CB8AC3E}">
        <p14:creationId xmlns:p14="http://schemas.microsoft.com/office/powerpoint/2010/main" val="629376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68CD50-D2DE-4081-A35C-DF3E09C127FA}"/>
              </a:ext>
            </a:extLst>
          </p:cNvPr>
          <p:cNvGrpSpPr/>
          <p:nvPr/>
        </p:nvGrpSpPr>
        <p:grpSpPr>
          <a:xfrm>
            <a:off x="2038583" y="416348"/>
            <a:ext cx="7965591" cy="4895757"/>
            <a:chOff x="2038583" y="416348"/>
            <a:chExt cx="7965591" cy="4895757"/>
          </a:xfrm>
          <a:solidFill>
            <a:schemeClr val="bg1"/>
          </a:solidFill>
          <a:effectLst>
            <a:outerShdw blurRad="50800" dist="38100" dir="2700000" algn="tl" rotWithShape="0">
              <a:prstClr val="black">
                <a:alpha val="40000"/>
              </a:prstClr>
            </a:outerShdw>
          </a:effectLst>
        </p:grpSpPr>
        <p:pic>
          <p:nvPicPr>
            <p:cNvPr id="5" name="Picture 4">
              <a:extLst>
                <a:ext uri="{FF2B5EF4-FFF2-40B4-BE49-F238E27FC236}">
                  <a16:creationId xmlns:a16="http://schemas.microsoft.com/office/drawing/2014/main" id="{72AC7E3B-A74C-403B-A8AE-4E365F1BA421}"/>
                </a:ext>
              </a:extLst>
            </p:cNvPr>
            <p:cNvPicPr>
              <a:picLocks noChangeAspect="1"/>
            </p:cNvPicPr>
            <p:nvPr/>
          </p:nvPicPr>
          <p:blipFill>
            <a:blip r:embed="rId2"/>
            <a:stretch>
              <a:fillRect/>
            </a:stretch>
          </p:blipFill>
          <p:spPr>
            <a:xfrm>
              <a:off x="2038583" y="416348"/>
              <a:ext cx="7965591" cy="4895757"/>
            </a:xfrm>
            <a:prstGeom prst="rect">
              <a:avLst/>
            </a:prstGeom>
            <a:grpFill/>
            <a:ln>
              <a:solidFill>
                <a:schemeClr val="tx1"/>
              </a:solidFill>
            </a:ln>
          </p:spPr>
        </p:pic>
        <p:sp>
          <p:nvSpPr>
            <p:cNvPr id="6" name="Rectangle 5">
              <a:extLst>
                <a:ext uri="{FF2B5EF4-FFF2-40B4-BE49-F238E27FC236}">
                  <a16:creationId xmlns:a16="http://schemas.microsoft.com/office/drawing/2014/main" id="{122206EF-DFD3-4B16-8BEF-E56FF404F181}"/>
                </a:ext>
              </a:extLst>
            </p:cNvPr>
            <p:cNvSpPr/>
            <p:nvPr/>
          </p:nvSpPr>
          <p:spPr>
            <a:xfrm>
              <a:off x="3728699" y="4040690"/>
              <a:ext cx="1884310" cy="37222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38AA6B-96E9-4532-9564-1FDB4D156887}"/>
                </a:ext>
              </a:extLst>
            </p:cNvPr>
            <p:cNvSpPr/>
            <p:nvPr/>
          </p:nvSpPr>
          <p:spPr>
            <a:xfrm>
              <a:off x="4073893" y="3819790"/>
              <a:ext cx="4957565" cy="59312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Google Shape;99;p14">
            <a:extLst>
              <a:ext uri="{FF2B5EF4-FFF2-40B4-BE49-F238E27FC236}">
                <a16:creationId xmlns:a16="http://schemas.microsoft.com/office/drawing/2014/main" id="{83FA46A7-A616-485A-B534-739085C1D287}"/>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9" name="Google Shape;58;p13">
            <a:extLst>
              <a:ext uri="{FF2B5EF4-FFF2-40B4-BE49-F238E27FC236}">
                <a16:creationId xmlns:a16="http://schemas.microsoft.com/office/drawing/2014/main" id="{F251A68F-4DC5-4658-85F1-EDF374297BA7}"/>
              </a:ext>
            </a:extLst>
          </p:cNvPr>
          <p:cNvPicPr preferRelativeResize="0"/>
          <p:nvPr/>
        </p:nvPicPr>
        <p:blipFill>
          <a:blip r:embed="rId3">
            <a:alphaModFix/>
          </a:blip>
          <a:stretch>
            <a:fillRect/>
          </a:stretch>
        </p:blipFill>
        <p:spPr>
          <a:xfrm>
            <a:off x="191862" y="5853980"/>
            <a:ext cx="915486" cy="921665"/>
          </a:xfrm>
          <a:prstGeom prst="rect">
            <a:avLst/>
          </a:prstGeom>
          <a:noFill/>
          <a:ln>
            <a:noFill/>
          </a:ln>
        </p:spPr>
      </p:pic>
      <p:sp>
        <p:nvSpPr>
          <p:cNvPr id="11" name="Google Shape;60;p13">
            <a:extLst>
              <a:ext uri="{FF2B5EF4-FFF2-40B4-BE49-F238E27FC236}">
                <a16:creationId xmlns:a16="http://schemas.microsoft.com/office/drawing/2014/main" id="{8F85A611-D10F-4F97-997C-53EC2A7D5BD6}"/>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3766142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6663-4557-4884-B7A9-414733DD5F15}"/>
              </a:ext>
            </a:extLst>
          </p:cNvPr>
          <p:cNvSpPr>
            <a:spLocks noGrp="1"/>
          </p:cNvSpPr>
          <p:nvPr>
            <p:ph type="title"/>
          </p:nvPr>
        </p:nvSpPr>
        <p:spPr>
          <a:xfrm>
            <a:off x="739048" y="183355"/>
            <a:ext cx="10515600" cy="912021"/>
          </a:xfrm>
        </p:spPr>
        <p:txBody>
          <a:bodyPr>
            <a:normAutofit/>
          </a:bodyPr>
          <a:lstStyle/>
          <a:p>
            <a:r>
              <a:rPr lang="en-US" sz="4000" b="1" dirty="0">
                <a:latin typeface="+mn-lt"/>
              </a:rPr>
              <a:t>Workflow Chart</a:t>
            </a:r>
          </a:p>
        </p:txBody>
      </p:sp>
      <p:sp>
        <p:nvSpPr>
          <p:cNvPr id="5" name="Google Shape;99;p14">
            <a:extLst>
              <a:ext uri="{FF2B5EF4-FFF2-40B4-BE49-F238E27FC236}">
                <a16:creationId xmlns:a16="http://schemas.microsoft.com/office/drawing/2014/main" id="{78C7A422-A3B2-4549-BC41-198928B4E791}"/>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6" name="Google Shape;58;p13">
            <a:extLst>
              <a:ext uri="{FF2B5EF4-FFF2-40B4-BE49-F238E27FC236}">
                <a16:creationId xmlns:a16="http://schemas.microsoft.com/office/drawing/2014/main" id="{DC5E7EE9-9DF9-44ED-906D-99ABAA214C10}"/>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sp>
        <p:nvSpPr>
          <p:cNvPr id="8" name="Google Shape;60;p13">
            <a:extLst>
              <a:ext uri="{FF2B5EF4-FFF2-40B4-BE49-F238E27FC236}">
                <a16:creationId xmlns:a16="http://schemas.microsoft.com/office/drawing/2014/main" id="{05CEC9E1-3232-4C98-8CAC-63D94BFB8770}"/>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pic>
        <p:nvPicPr>
          <p:cNvPr id="10" name="Content Placeholder 9">
            <a:extLst>
              <a:ext uri="{FF2B5EF4-FFF2-40B4-BE49-F238E27FC236}">
                <a16:creationId xmlns:a16="http://schemas.microsoft.com/office/drawing/2014/main" id="{8679612D-2B14-41B5-8F15-4CDF866B71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4401" y="1189968"/>
            <a:ext cx="4964894" cy="4492896"/>
          </a:xfrm>
        </p:spPr>
      </p:pic>
    </p:spTree>
    <p:extLst>
      <p:ext uri="{BB962C8B-B14F-4D97-AF65-F5344CB8AC3E}">
        <p14:creationId xmlns:p14="http://schemas.microsoft.com/office/powerpoint/2010/main" val="3592482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5CF7-9609-49D7-8CBF-0194B89D997A}"/>
              </a:ext>
            </a:extLst>
          </p:cNvPr>
          <p:cNvSpPr>
            <a:spLocks noGrp="1"/>
          </p:cNvSpPr>
          <p:nvPr>
            <p:ph type="title"/>
          </p:nvPr>
        </p:nvSpPr>
        <p:spPr>
          <a:xfrm>
            <a:off x="838200" y="183354"/>
            <a:ext cx="10515600" cy="1325563"/>
          </a:xfrm>
        </p:spPr>
        <p:txBody>
          <a:bodyPr>
            <a:normAutofit/>
          </a:bodyPr>
          <a:lstStyle/>
          <a:p>
            <a:r>
              <a:rPr lang="en-US" sz="4000" b="1" dirty="0">
                <a:latin typeface="+mn-lt"/>
              </a:rPr>
              <a:t>Plan Reviewers</a:t>
            </a:r>
          </a:p>
        </p:txBody>
      </p:sp>
      <p:sp>
        <p:nvSpPr>
          <p:cNvPr id="8" name="Content Placeholder 7">
            <a:extLst>
              <a:ext uri="{FF2B5EF4-FFF2-40B4-BE49-F238E27FC236}">
                <a16:creationId xmlns:a16="http://schemas.microsoft.com/office/drawing/2014/main" id="{4B53CCA9-45DF-4380-A7F0-C0A9D51FAEE3}"/>
              </a:ext>
            </a:extLst>
          </p:cNvPr>
          <p:cNvSpPr>
            <a:spLocks noGrp="1"/>
          </p:cNvSpPr>
          <p:nvPr>
            <p:ph sz="half" idx="1"/>
          </p:nvPr>
        </p:nvSpPr>
        <p:spPr>
          <a:xfrm>
            <a:off x="649605" y="1398468"/>
            <a:ext cx="5181600" cy="4351338"/>
          </a:xfrm>
        </p:spPr>
        <p:txBody>
          <a:bodyPr>
            <a:normAutofit lnSpcReduction="10000"/>
          </a:bodyPr>
          <a:lstStyle/>
          <a:p>
            <a:r>
              <a:rPr lang="en-US" b="1" dirty="0">
                <a:latin typeface="Century Gothic" panose="020B0502020202020204" pitchFamily="34" charset="0"/>
              </a:rPr>
              <a:t>Commercial Division </a:t>
            </a:r>
          </a:p>
          <a:p>
            <a:pPr marL="0" indent="0">
              <a:buNone/>
            </a:pPr>
            <a:r>
              <a:rPr lang="en-US" b="1" dirty="0">
                <a:latin typeface="Century Gothic" panose="020B0502020202020204" pitchFamily="34" charset="0"/>
              </a:rPr>
              <a:t>(956) 794-1625 Option # 3</a:t>
            </a:r>
            <a:br>
              <a:rPr lang="en-US" dirty="0">
                <a:latin typeface="Century Gothic" panose="020B0502020202020204" pitchFamily="34" charset="0"/>
              </a:rPr>
            </a:br>
            <a:r>
              <a:rPr lang="en-US" u="sng" dirty="0">
                <a:latin typeface="Century Gothic" panose="020B0502020202020204" pitchFamily="34" charset="0"/>
                <a:hlinkClick r:id="rId2"/>
              </a:rPr>
              <a:t>bldgcomm@ci.laredo.tx.us</a:t>
            </a:r>
            <a:endParaRPr lang="en-US" dirty="0">
              <a:latin typeface="Century Gothic" panose="020B0502020202020204" pitchFamily="34" charset="0"/>
            </a:endParaRPr>
          </a:p>
          <a:p>
            <a:pPr marL="0" indent="0">
              <a:buNone/>
            </a:pPr>
            <a:r>
              <a:rPr lang="en-US" dirty="0">
                <a:latin typeface="Century Gothic" panose="020B0502020202020204" pitchFamily="34" charset="0"/>
              </a:rPr>
              <a:t>Monica Ashley Montes Liliana Silva-Hinojosa</a:t>
            </a:r>
            <a:br>
              <a:rPr lang="en-US" dirty="0">
                <a:latin typeface="Century Gothic" panose="020B0502020202020204" pitchFamily="34" charset="0"/>
              </a:rPr>
            </a:br>
            <a:r>
              <a:rPr lang="en-US" dirty="0">
                <a:latin typeface="Century Gothic" panose="020B0502020202020204" pitchFamily="34" charset="0"/>
              </a:rPr>
              <a:t>Armida Vasquez</a:t>
            </a:r>
            <a:br>
              <a:rPr lang="en-US" dirty="0">
                <a:latin typeface="Century Gothic" panose="020B0502020202020204" pitchFamily="34" charset="0"/>
              </a:rPr>
            </a:br>
            <a:r>
              <a:rPr lang="en-US" dirty="0">
                <a:latin typeface="Century Gothic" panose="020B0502020202020204" pitchFamily="34" charset="0"/>
              </a:rPr>
              <a:t>Mario Santos IV</a:t>
            </a:r>
            <a:br>
              <a:rPr lang="en-US" dirty="0">
                <a:latin typeface="Century Gothic" panose="020B0502020202020204" pitchFamily="34" charset="0"/>
              </a:rPr>
            </a:br>
            <a:r>
              <a:rPr lang="en-US" dirty="0">
                <a:latin typeface="Century Gothic" panose="020B0502020202020204" pitchFamily="34" charset="0"/>
              </a:rPr>
              <a:t>Antonio Vilchis</a:t>
            </a:r>
          </a:p>
          <a:p>
            <a:pPr marL="0" indent="0">
              <a:buNone/>
            </a:pPr>
            <a:r>
              <a:rPr lang="en-US" u="sng" dirty="0">
                <a:latin typeface="Century Gothic" panose="020B0502020202020204" pitchFamily="34" charset="0"/>
              </a:rPr>
              <a:t>Prescreen:</a:t>
            </a:r>
          </a:p>
          <a:p>
            <a:pPr marL="0" indent="0">
              <a:buNone/>
            </a:pPr>
            <a:r>
              <a:rPr lang="en-US" dirty="0">
                <a:latin typeface="Century Gothic" panose="020B0502020202020204" pitchFamily="34" charset="0"/>
              </a:rPr>
              <a:t>Mercedes Camacho</a:t>
            </a:r>
          </a:p>
        </p:txBody>
      </p:sp>
      <p:sp>
        <p:nvSpPr>
          <p:cNvPr id="3" name="Content Placeholder 2">
            <a:extLst>
              <a:ext uri="{FF2B5EF4-FFF2-40B4-BE49-F238E27FC236}">
                <a16:creationId xmlns:a16="http://schemas.microsoft.com/office/drawing/2014/main" id="{DCBE329A-1401-4FD8-BB19-D2D63C6D5341}"/>
              </a:ext>
            </a:extLst>
          </p:cNvPr>
          <p:cNvSpPr>
            <a:spLocks noGrp="1"/>
          </p:cNvSpPr>
          <p:nvPr>
            <p:ph sz="half" idx="2"/>
          </p:nvPr>
        </p:nvSpPr>
        <p:spPr>
          <a:xfrm>
            <a:off x="6172200" y="1508917"/>
            <a:ext cx="5181600" cy="3762647"/>
          </a:xfrm>
        </p:spPr>
        <p:txBody>
          <a:bodyPr>
            <a:normAutofit lnSpcReduction="10000"/>
          </a:bodyPr>
          <a:lstStyle/>
          <a:p>
            <a:r>
              <a:rPr lang="en-US" b="1" dirty="0">
                <a:latin typeface="Century Gothic" panose="020B0502020202020204" pitchFamily="34" charset="0"/>
              </a:rPr>
              <a:t>Residential Division </a:t>
            </a:r>
          </a:p>
          <a:p>
            <a:pPr marL="0" indent="0">
              <a:buNone/>
            </a:pPr>
            <a:r>
              <a:rPr lang="en-US" b="1" dirty="0">
                <a:latin typeface="Century Gothic" panose="020B0502020202020204" pitchFamily="34" charset="0"/>
              </a:rPr>
              <a:t>(956) 794-1625 Option # 2</a:t>
            </a:r>
            <a:br>
              <a:rPr lang="en-US" dirty="0">
                <a:latin typeface="Century Gothic" panose="020B0502020202020204" pitchFamily="34" charset="0"/>
              </a:rPr>
            </a:br>
            <a:r>
              <a:rPr lang="en-US" u="sng" dirty="0">
                <a:latin typeface="Century Gothic" panose="020B0502020202020204" pitchFamily="34" charset="0"/>
                <a:hlinkClick r:id="rId3"/>
              </a:rPr>
              <a:t>bldgresi@ci.laredo.tx.us</a:t>
            </a:r>
            <a:endParaRPr lang="en-US" dirty="0">
              <a:latin typeface="Century Gothic" panose="020B0502020202020204" pitchFamily="34" charset="0"/>
            </a:endParaRPr>
          </a:p>
          <a:p>
            <a:pPr marL="0" indent="0">
              <a:buNone/>
            </a:pPr>
            <a:r>
              <a:rPr lang="en-US" dirty="0">
                <a:latin typeface="Century Gothic" panose="020B0502020202020204" pitchFamily="34" charset="0"/>
              </a:rPr>
              <a:t>Miriam Villarreal</a:t>
            </a:r>
            <a:endParaRPr lang="en-US" b="1" dirty="0">
              <a:latin typeface="Century Gothic" panose="020B0502020202020204" pitchFamily="34" charset="0"/>
            </a:endParaRPr>
          </a:p>
          <a:p>
            <a:pPr marL="0" indent="0">
              <a:buNone/>
            </a:pPr>
            <a:r>
              <a:rPr lang="en-US" u="sng" dirty="0">
                <a:latin typeface="Century Gothic" panose="020B0502020202020204" pitchFamily="34" charset="0"/>
              </a:rPr>
              <a:t>Prescreen:</a:t>
            </a:r>
          </a:p>
          <a:p>
            <a:pPr marL="0" indent="0">
              <a:buNone/>
            </a:pPr>
            <a:r>
              <a:rPr lang="en-US" dirty="0">
                <a:latin typeface="Century Gothic" panose="020B0502020202020204" pitchFamily="34" charset="0"/>
              </a:rPr>
              <a:t>Sonia Marquez</a:t>
            </a:r>
          </a:p>
        </p:txBody>
      </p:sp>
      <p:sp>
        <p:nvSpPr>
          <p:cNvPr id="9" name="Google Shape;99;p14">
            <a:extLst>
              <a:ext uri="{FF2B5EF4-FFF2-40B4-BE49-F238E27FC236}">
                <a16:creationId xmlns:a16="http://schemas.microsoft.com/office/drawing/2014/main" id="{74EB6942-5987-4544-9DB9-C844D84B653A}"/>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10" name="Google Shape;58;p13">
            <a:extLst>
              <a:ext uri="{FF2B5EF4-FFF2-40B4-BE49-F238E27FC236}">
                <a16:creationId xmlns:a16="http://schemas.microsoft.com/office/drawing/2014/main" id="{47F1BEB3-E737-4C0E-9EC5-629DE6EEC2BB}"/>
              </a:ext>
            </a:extLst>
          </p:cNvPr>
          <p:cNvPicPr preferRelativeResize="0"/>
          <p:nvPr/>
        </p:nvPicPr>
        <p:blipFill>
          <a:blip r:embed="rId4">
            <a:alphaModFix/>
          </a:blip>
          <a:stretch>
            <a:fillRect/>
          </a:stretch>
        </p:blipFill>
        <p:spPr>
          <a:xfrm>
            <a:off x="191862" y="5853980"/>
            <a:ext cx="915486" cy="921665"/>
          </a:xfrm>
          <a:prstGeom prst="rect">
            <a:avLst/>
          </a:prstGeom>
          <a:noFill/>
          <a:ln>
            <a:noFill/>
          </a:ln>
        </p:spPr>
      </p:pic>
      <p:sp>
        <p:nvSpPr>
          <p:cNvPr id="7" name="Google Shape;60;p13">
            <a:extLst>
              <a:ext uri="{FF2B5EF4-FFF2-40B4-BE49-F238E27FC236}">
                <a16:creationId xmlns:a16="http://schemas.microsoft.com/office/drawing/2014/main" id="{D538FAAA-C9F7-4883-999F-5D1505B0171F}"/>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368920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0BC34-E088-43E7-827E-0C5C19F2C3C2}"/>
              </a:ext>
            </a:extLst>
          </p:cNvPr>
          <p:cNvSpPr>
            <a:spLocks noGrp="1"/>
          </p:cNvSpPr>
          <p:nvPr>
            <p:ph type="title"/>
          </p:nvPr>
        </p:nvSpPr>
        <p:spPr/>
        <p:txBody>
          <a:bodyPr>
            <a:normAutofit/>
          </a:bodyPr>
          <a:lstStyle/>
          <a:p>
            <a:r>
              <a:rPr lang="en-US" sz="4000" b="1" dirty="0" err="1">
                <a:latin typeface="+mn-lt"/>
              </a:rPr>
              <a:t>Avolve</a:t>
            </a:r>
            <a:r>
              <a:rPr lang="en-US" sz="4000" b="1" dirty="0">
                <a:latin typeface="+mn-lt"/>
              </a:rPr>
              <a:t> Training</a:t>
            </a:r>
          </a:p>
        </p:txBody>
      </p:sp>
      <p:sp>
        <p:nvSpPr>
          <p:cNvPr id="3" name="Content Placeholder 2">
            <a:extLst>
              <a:ext uri="{FF2B5EF4-FFF2-40B4-BE49-F238E27FC236}">
                <a16:creationId xmlns:a16="http://schemas.microsoft.com/office/drawing/2014/main" id="{54391ED6-B3C2-48A4-9C19-4E08D3557072}"/>
              </a:ext>
            </a:extLst>
          </p:cNvPr>
          <p:cNvSpPr>
            <a:spLocks noGrp="1"/>
          </p:cNvSpPr>
          <p:nvPr>
            <p:ph idx="1"/>
          </p:nvPr>
        </p:nvSpPr>
        <p:spPr>
          <a:xfrm>
            <a:off x="838200" y="1825625"/>
            <a:ext cx="10515600" cy="3572640"/>
          </a:xfrm>
        </p:spPr>
        <p:txBody>
          <a:bodyPr/>
          <a:lstStyle/>
          <a:p>
            <a:r>
              <a:rPr lang="en-US" dirty="0">
                <a:latin typeface="Century Gothic" panose="020B0502020202020204" pitchFamily="34" charset="0"/>
              </a:rPr>
              <a:t> Training is available Monday through Friday from 9:00 am to 3:00 pm </a:t>
            </a:r>
          </a:p>
          <a:p>
            <a:r>
              <a:rPr lang="en-US" dirty="0">
                <a:latin typeface="Century Gothic" panose="020B0502020202020204" pitchFamily="34" charset="0"/>
              </a:rPr>
              <a:t>Email or call us to schedule a training.</a:t>
            </a:r>
          </a:p>
          <a:p>
            <a:r>
              <a:rPr lang="en-US" dirty="0">
                <a:latin typeface="Century Gothic" panose="020B0502020202020204" pitchFamily="34" charset="0"/>
              </a:rPr>
              <a:t>Individual or group training sessions are available</a:t>
            </a:r>
          </a:p>
        </p:txBody>
      </p:sp>
      <p:sp>
        <p:nvSpPr>
          <p:cNvPr id="4" name="Google Shape;99;p14">
            <a:extLst>
              <a:ext uri="{FF2B5EF4-FFF2-40B4-BE49-F238E27FC236}">
                <a16:creationId xmlns:a16="http://schemas.microsoft.com/office/drawing/2014/main" id="{0CDB4451-20AA-4A20-B461-A6E8ED996D7B}"/>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5" name="Google Shape;58;p13">
            <a:extLst>
              <a:ext uri="{FF2B5EF4-FFF2-40B4-BE49-F238E27FC236}">
                <a16:creationId xmlns:a16="http://schemas.microsoft.com/office/drawing/2014/main" id="{66840242-8750-4545-89B1-7E6E414247E9}"/>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sp>
        <p:nvSpPr>
          <p:cNvPr id="6" name="Google Shape;60;p13">
            <a:extLst>
              <a:ext uri="{FF2B5EF4-FFF2-40B4-BE49-F238E27FC236}">
                <a16:creationId xmlns:a16="http://schemas.microsoft.com/office/drawing/2014/main" id="{BEC4DF8C-E98C-43EC-8DE2-59705C2DAF39}"/>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3614772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9878-9E5C-4338-9CBA-8595972D276B}"/>
              </a:ext>
            </a:extLst>
          </p:cNvPr>
          <p:cNvSpPr>
            <a:spLocks noGrp="1"/>
          </p:cNvSpPr>
          <p:nvPr>
            <p:ph type="title"/>
          </p:nvPr>
        </p:nvSpPr>
        <p:spPr>
          <a:xfrm>
            <a:off x="838200" y="2766218"/>
            <a:ext cx="10515600" cy="1325563"/>
          </a:xfrm>
        </p:spPr>
        <p:txBody>
          <a:bodyPr/>
          <a:lstStyle/>
          <a:p>
            <a:pPr algn="ctr"/>
            <a:r>
              <a:rPr lang="en-US" b="1" dirty="0">
                <a:latin typeface="+mn-lt"/>
              </a:rPr>
              <a:t>Questions? </a:t>
            </a:r>
          </a:p>
        </p:txBody>
      </p:sp>
      <p:sp>
        <p:nvSpPr>
          <p:cNvPr id="6" name="Google Shape;99;p14">
            <a:extLst>
              <a:ext uri="{FF2B5EF4-FFF2-40B4-BE49-F238E27FC236}">
                <a16:creationId xmlns:a16="http://schemas.microsoft.com/office/drawing/2014/main" id="{3EDF3D0F-1953-4FA8-971B-970B621FA139}"/>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7" name="Google Shape;58;p13">
            <a:extLst>
              <a:ext uri="{FF2B5EF4-FFF2-40B4-BE49-F238E27FC236}">
                <a16:creationId xmlns:a16="http://schemas.microsoft.com/office/drawing/2014/main" id="{9C8D2485-75E9-4B8F-B864-C6CB6BA17450}"/>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pic>
        <p:nvPicPr>
          <p:cNvPr id="8" name="Graphic 7" descr="Help">
            <a:extLst>
              <a:ext uri="{FF2B5EF4-FFF2-40B4-BE49-F238E27FC236}">
                <a16:creationId xmlns:a16="http://schemas.microsoft.com/office/drawing/2014/main" id="{EE9AFA42-9080-429D-B32D-7690112CB5C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090956"/>
            <a:ext cx="914400" cy="914400"/>
          </a:xfrm>
          <a:prstGeom prst="rect">
            <a:avLst/>
          </a:prstGeom>
        </p:spPr>
      </p:pic>
      <p:sp>
        <p:nvSpPr>
          <p:cNvPr id="9" name="Google Shape;60;p13">
            <a:extLst>
              <a:ext uri="{FF2B5EF4-FFF2-40B4-BE49-F238E27FC236}">
                <a16:creationId xmlns:a16="http://schemas.microsoft.com/office/drawing/2014/main" id="{FB13C3B9-869E-4E0E-8D17-B868C16C592A}"/>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98514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4A2E-A271-4961-A1F6-C635BB259278}"/>
              </a:ext>
            </a:extLst>
          </p:cNvPr>
          <p:cNvSpPr>
            <a:spLocks noGrp="1"/>
          </p:cNvSpPr>
          <p:nvPr>
            <p:ph type="title"/>
          </p:nvPr>
        </p:nvSpPr>
        <p:spPr>
          <a:xfrm>
            <a:off x="838200" y="225943"/>
            <a:ext cx="10515600" cy="1325563"/>
          </a:xfrm>
        </p:spPr>
        <p:txBody>
          <a:bodyPr>
            <a:normAutofit/>
          </a:bodyPr>
          <a:lstStyle/>
          <a:p>
            <a:r>
              <a:rPr lang="en-US" sz="4000" b="1" dirty="0">
                <a:latin typeface="+mn-lt"/>
              </a:rPr>
              <a:t>Application Submittal via Email</a:t>
            </a:r>
          </a:p>
        </p:txBody>
      </p:sp>
      <p:sp>
        <p:nvSpPr>
          <p:cNvPr id="3" name="Content Placeholder 2">
            <a:extLst>
              <a:ext uri="{FF2B5EF4-FFF2-40B4-BE49-F238E27FC236}">
                <a16:creationId xmlns:a16="http://schemas.microsoft.com/office/drawing/2014/main" id="{D301CC66-A828-43D4-ACB2-2D85F6A68FC1}"/>
              </a:ext>
            </a:extLst>
          </p:cNvPr>
          <p:cNvSpPr>
            <a:spLocks noGrp="1"/>
          </p:cNvSpPr>
          <p:nvPr>
            <p:ph idx="1"/>
          </p:nvPr>
        </p:nvSpPr>
        <p:spPr>
          <a:xfrm>
            <a:off x="838200" y="1419497"/>
            <a:ext cx="10515600" cy="4352129"/>
          </a:xfrm>
        </p:spPr>
        <p:txBody>
          <a:bodyPr>
            <a:normAutofit fontScale="92500" lnSpcReduction="10000"/>
          </a:bodyPr>
          <a:lstStyle/>
          <a:p>
            <a:r>
              <a:rPr lang="en-US" dirty="0">
                <a:latin typeface="Century Gothic" panose="020B0502020202020204" pitchFamily="34" charset="0"/>
              </a:rPr>
              <a:t>Fill out the application. </a:t>
            </a:r>
          </a:p>
          <a:p>
            <a:r>
              <a:rPr lang="en-US" dirty="0">
                <a:latin typeface="Century Gothic" panose="020B0502020202020204" pitchFamily="34" charset="0"/>
              </a:rPr>
              <a:t>You may access the permit application, general requirements document, </a:t>
            </a:r>
            <a:r>
              <a:rPr lang="en-US" dirty="0" err="1">
                <a:latin typeface="Century Gothic" panose="020B0502020202020204" pitchFamily="34" charset="0"/>
              </a:rPr>
              <a:t>Avolve</a:t>
            </a:r>
            <a:r>
              <a:rPr lang="en-US" dirty="0">
                <a:latin typeface="Century Gothic" panose="020B0502020202020204" pitchFamily="34" charset="0"/>
              </a:rPr>
              <a:t> Guide, and the link to </a:t>
            </a:r>
            <a:r>
              <a:rPr lang="en-US" dirty="0" err="1">
                <a:latin typeface="Century Gothic" panose="020B0502020202020204" pitchFamily="34" charset="0"/>
              </a:rPr>
              <a:t>Avolve</a:t>
            </a:r>
            <a:r>
              <a:rPr lang="en-US" dirty="0">
                <a:latin typeface="Century Gothic" panose="020B0502020202020204" pitchFamily="34" charset="0"/>
              </a:rPr>
              <a:t> at the link below:</a:t>
            </a:r>
          </a:p>
          <a:p>
            <a:pPr marL="0" indent="0">
              <a:buNone/>
            </a:pPr>
            <a:r>
              <a:rPr lang="en-US" dirty="0">
                <a:hlinkClick r:id="rId2"/>
              </a:rPr>
              <a:t>https://www.cityoflaredo.com/departments/building-development-services/permit-applications-requirements</a:t>
            </a:r>
            <a:r>
              <a:rPr lang="en-US" dirty="0">
                <a:latin typeface="Century Gothic" panose="020B0502020202020204" pitchFamily="34" charset="0"/>
              </a:rPr>
              <a:t> </a:t>
            </a:r>
          </a:p>
          <a:p>
            <a:r>
              <a:rPr lang="en-US" dirty="0">
                <a:latin typeface="Century Gothic" panose="020B0502020202020204" pitchFamily="34" charset="0"/>
              </a:rPr>
              <a:t>Submit Building Permit Application via email to	</a:t>
            </a:r>
          </a:p>
          <a:p>
            <a:pPr lvl="1"/>
            <a:r>
              <a:rPr lang="en-US" dirty="0">
                <a:latin typeface="Century Gothic" panose="020B0502020202020204" pitchFamily="34" charset="0"/>
              </a:rPr>
              <a:t>COM </a:t>
            </a:r>
            <a:r>
              <a:rPr lang="en-US" dirty="0">
                <a:latin typeface="Century Gothic" panose="020B0502020202020204" pitchFamily="34" charset="0"/>
                <a:hlinkClick r:id="rId3"/>
              </a:rPr>
              <a:t>bldgcomm@ci.laredo.tx.us</a:t>
            </a:r>
            <a:r>
              <a:rPr lang="en-US" dirty="0">
                <a:latin typeface="Century Gothic" panose="020B0502020202020204" pitchFamily="34" charset="0"/>
              </a:rPr>
              <a:t> </a:t>
            </a:r>
          </a:p>
          <a:p>
            <a:pPr lvl="1"/>
            <a:r>
              <a:rPr lang="en-US" dirty="0">
                <a:latin typeface="Century Gothic" panose="020B0502020202020204" pitchFamily="34" charset="0"/>
              </a:rPr>
              <a:t>RESI </a:t>
            </a:r>
            <a:r>
              <a:rPr lang="en-US" dirty="0">
                <a:latin typeface="Century Gothic" panose="020B0502020202020204" pitchFamily="34" charset="0"/>
                <a:hlinkClick r:id="rId4"/>
              </a:rPr>
              <a:t>bldgpermits@ci.laredo.tx.us</a:t>
            </a:r>
            <a:endParaRPr lang="en-US" dirty="0">
              <a:latin typeface="Century Gothic" panose="020B0502020202020204" pitchFamily="34" charset="0"/>
            </a:endParaRPr>
          </a:p>
          <a:p>
            <a:r>
              <a:rPr lang="en-US" dirty="0">
                <a:latin typeface="Century Gothic" panose="020B0502020202020204" pitchFamily="34" charset="0"/>
              </a:rPr>
              <a:t>The application must be filled out completely. If a section does not apply, write N/A</a:t>
            </a:r>
          </a:p>
          <a:p>
            <a:endParaRPr lang="en-US" dirty="0">
              <a:latin typeface="Century Gothic" panose="020B0502020202020204" pitchFamily="34" charset="0"/>
            </a:endParaRPr>
          </a:p>
          <a:p>
            <a:endParaRPr lang="en-US" dirty="0"/>
          </a:p>
        </p:txBody>
      </p:sp>
      <p:sp>
        <p:nvSpPr>
          <p:cNvPr id="4" name="Google Shape;99;p14">
            <a:extLst>
              <a:ext uri="{FF2B5EF4-FFF2-40B4-BE49-F238E27FC236}">
                <a16:creationId xmlns:a16="http://schemas.microsoft.com/office/drawing/2014/main" id="{F6A83AA8-0EE8-4924-8E17-A2FF1DCFE086}"/>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5" name="Google Shape;58;p13">
            <a:extLst>
              <a:ext uri="{FF2B5EF4-FFF2-40B4-BE49-F238E27FC236}">
                <a16:creationId xmlns:a16="http://schemas.microsoft.com/office/drawing/2014/main" id="{DF57DAFC-7626-4B95-BD74-25942A058DC9}"/>
              </a:ext>
            </a:extLst>
          </p:cNvPr>
          <p:cNvPicPr preferRelativeResize="0"/>
          <p:nvPr/>
        </p:nvPicPr>
        <p:blipFill>
          <a:blip r:embed="rId5">
            <a:alphaModFix/>
          </a:blip>
          <a:stretch>
            <a:fillRect/>
          </a:stretch>
        </p:blipFill>
        <p:spPr>
          <a:xfrm>
            <a:off x="191862" y="5853980"/>
            <a:ext cx="915486" cy="921665"/>
          </a:xfrm>
          <a:prstGeom prst="rect">
            <a:avLst/>
          </a:prstGeom>
          <a:noFill/>
          <a:ln>
            <a:noFill/>
          </a:ln>
        </p:spPr>
      </p:pic>
      <p:sp>
        <p:nvSpPr>
          <p:cNvPr id="7" name="Google Shape;60;p13">
            <a:extLst>
              <a:ext uri="{FF2B5EF4-FFF2-40B4-BE49-F238E27FC236}">
                <a16:creationId xmlns:a16="http://schemas.microsoft.com/office/drawing/2014/main" id="{3563EA5A-954E-49AA-86FF-046962BAA217}"/>
              </a:ext>
            </a:extLst>
          </p:cNvPr>
          <p:cNvSpPr txBox="1"/>
          <p:nvPr/>
        </p:nvSpPr>
        <p:spPr>
          <a:xfrm>
            <a:off x="1107348" y="5906561"/>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2673775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8"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2" name="Freeform: Shape 2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74B9878-9E5C-4338-9CBA-8595972D276B}"/>
              </a:ext>
            </a:extLst>
          </p:cNvPr>
          <p:cNvSpPr>
            <a:spLocks noGrp="1"/>
          </p:cNvSpPr>
          <p:nvPr>
            <p:ph type="title"/>
          </p:nvPr>
        </p:nvSpPr>
        <p:spPr>
          <a:xfrm>
            <a:off x="544279" y="216742"/>
            <a:ext cx="5129600" cy="5340097"/>
          </a:xfrm>
        </p:spPr>
        <p:txBody>
          <a:bodyPr vert="horz" lIns="91440" tIns="45720" rIns="91440" bIns="45720" rtlCol="0" anchor="ctr">
            <a:normAutofit/>
          </a:bodyPr>
          <a:lstStyle/>
          <a:p>
            <a:pPr algn="ctr"/>
            <a:r>
              <a:rPr lang="en-US" sz="4800" b="1" kern="1200" dirty="0">
                <a:solidFill>
                  <a:schemeClr val="bg1"/>
                </a:solidFill>
                <a:latin typeface="+mj-lt"/>
                <a:ea typeface="+mj-ea"/>
                <a:cs typeface="+mj-cs"/>
              </a:rPr>
              <a:t>Thank you!</a:t>
            </a:r>
          </a:p>
        </p:txBody>
      </p:sp>
      <p:sp>
        <p:nvSpPr>
          <p:cNvPr id="6" name="Google Shape;99;p14">
            <a:extLst>
              <a:ext uri="{FF2B5EF4-FFF2-40B4-BE49-F238E27FC236}">
                <a16:creationId xmlns:a16="http://schemas.microsoft.com/office/drawing/2014/main" id="{3EDF3D0F-1953-4FA8-971B-970B621FA139}"/>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7" name="Google Shape;58;p13">
            <a:extLst>
              <a:ext uri="{FF2B5EF4-FFF2-40B4-BE49-F238E27FC236}">
                <a16:creationId xmlns:a16="http://schemas.microsoft.com/office/drawing/2014/main" id="{9C8D2485-75E9-4B8F-B864-C6CB6BA17450}"/>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sp>
        <p:nvSpPr>
          <p:cNvPr id="5" name="Title 1">
            <a:extLst>
              <a:ext uri="{FF2B5EF4-FFF2-40B4-BE49-F238E27FC236}">
                <a16:creationId xmlns:a16="http://schemas.microsoft.com/office/drawing/2014/main" id="{C61E88B7-2A51-2CF8-477B-C7692B72B086}"/>
              </a:ext>
            </a:extLst>
          </p:cNvPr>
          <p:cNvSpPr txBox="1">
            <a:spLocks/>
          </p:cNvSpPr>
          <p:nvPr/>
        </p:nvSpPr>
        <p:spPr>
          <a:xfrm>
            <a:off x="6450313" y="317359"/>
            <a:ext cx="51001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mn-lt"/>
              </a:rPr>
              <a:t>Contact Information:  </a:t>
            </a:r>
            <a:endParaRPr lang="en-US" b="1" dirty="0">
              <a:latin typeface="+mn-lt"/>
            </a:endParaRPr>
          </a:p>
        </p:txBody>
      </p:sp>
      <p:sp>
        <p:nvSpPr>
          <p:cNvPr id="8" name="Content Placeholder 2">
            <a:extLst>
              <a:ext uri="{FF2B5EF4-FFF2-40B4-BE49-F238E27FC236}">
                <a16:creationId xmlns:a16="http://schemas.microsoft.com/office/drawing/2014/main" id="{3EE8A442-3A73-6C3D-8EB5-FAF00B23ACAD}"/>
              </a:ext>
            </a:extLst>
          </p:cNvPr>
          <p:cNvSpPr>
            <a:spLocks noGrp="1"/>
          </p:cNvSpPr>
          <p:nvPr>
            <p:ph idx="1"/>
          </p:nvPr>
        </p:nvSpPr>
        <p:spPr>
          <a:xfrm>
            <a:off x="6450313" y="1777857"/>
            <a:ext cx="4941815" cy="2217869"/>
          </a:xfrm>
        </p:spPr>
        <p:txBody>
          <a:bodyPr>
            <a:normAutofit/>
          </a:bodyPr>
          <a:lstStyle/>
          <a:p>
            <a:pPr marL="0" indent="0">
              <a:lnSpc>
                <a:spcPct val="100000"/>
              </a:lnSpc>
              <a:buNone/>
            </a:pPr>
            <a:r>
              <a:rPr lang="en-US" sz="2400" b="1" dirty="0"/>
              <a:t>Address: </a:t>
            </a:r>
            <a:r>
              <a:rPr lang="en-US" sz="2400" dirty="0"/>
              <a:t>1413 Houston St., Laredo, TX </a:t>
            </a:r>
          </a:p>
          <a:p>
            <a:pPr marL="0" indent="0">
              <a:lnSpc>
                <a:spcPct val="100000"/>
              </a:lnSpc>
              <a:buNone/>
            </a:pPr>
            <a:r>
              <a:rPr lang="en-US" sz="2400" b="1" dirty="0"/>
              <a:t>Hours: </a:t>
            </a:r>
            <a:r>
              <a:rPr lang="en-US" sz="2400" dirty="0"/>
              <a:t>8:00 A.M. – 5:00 P.M. </a:t>
            </a:r>
          </a:p>
          <a:p>
            <a:pPr marL="0" indent="0">
              <a:lnSpc>
                <a:spcPct val="100000"/>
              </a:lnSpc>
              <a:buNone/>
            </a:pPr>
            <a:r>
              <a:rPr lang="en-US" sz="2400" dirty="0"/>
              <a:t>Monday to Friday</a:t>
            </a:r>
          </a:p>
          <a:p>
            <a:pPr marL="0" indent="0">
              <a:lnSpc>
                <a:spcPct val="100000"/>
              </a:lnSpc>
              <a:buNone/>
            </a:pPr>
            <a:r>
              <a:rPr lang="en-US" sz="2400" b="1" dirty="0"/>
              <a:t>Phone:</a:t>
            </a:r>
            <a:r>
              <a:rPr lang="en-US" sz="2400" dirty="0"/>
              <a:t> (956)794-1625</a:t>
            </a:r>
          </a:p>
          <a:p>
            <a:pPr marL="0" indent="0">
              <a:buNone/>
            </a:pPr>
            <a:endParaRPr lang="en-US" dirty="0"/>
          </a:p>
        </p:txBody>
      </p:sp>
      <p:sp>
        <p:nvSpPr>
          <p:cNvPr id="29" name="Google Shape;60;p13">
            <a:extLst>
              <a:ext uri="{FF2B5EF4-FFF2-40B4-BE49-F238E27FC236}">
                <a16:creationId xmlns:a16="http://schemas.microsoft.com/office/drawing/2014/main" id="{82371661-6790-44CE-B3AC-A6A5617BF7C6}"/>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189628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92A45F6-FDBE-4223-8C84-5227D9909CA4}"/>
              </a:ext>
            </a:extLst>
          </p:cNvPr>
          <p:cNvGraphicFramePr>
            <a:graphicFrameLocks noChangeAspect="1"/>
          </p:cNvGraphicFramePr>
          <p:nvPr>
            <p:extLst>
              <p:ext uri="{D42A27DB-BD31-4B8C-83A1-F6EECF244321}">
                <p14:modId xmlns:p14="http://schemas.microsoft.com/office/powerpoint/2010/main" val="3283811281"/>
              </p:ext>
            </p:extLst>
          </p:nvPr>
        </p:nvGraphicFramePr>
        <p:xfrm>
          <a:off x="649605" y="0"/>
          <a:ext cx="4573148" cy="5916662"/>
        </p:xfrm>
        <a:graphic>
          <a:graphicData uri="http://schemas.openxmlformats.org/presentationml/2006/ole">
            <mc:AlternateContent xmlns:mc="http://schemas.openxmlformats.org/markup-compatibility/2006">
              <mc:Choice xmlns:v="urn:schemas-microsoft-com:vml" Requires="v">
                <p:oleObj spid="_x0000_s1094" name="PDF" r:id="rId3" imgW="0" imgH="360" progId="FoxitPhantomPDF.Document">
                  <p:embed/>
                </p:oleObj>
              </mc:Choice>
              <mc:Fallback>
                <p:oleObj name="PDF" r:id="rId3" imgW="0" imgH="360" progId="FoxitPhantomPDF.Document">
                  <p:embed/>
                  <p:pic>
                    <p:nvPicPr>
                      <p:cNvPr id="0" name=""/>
                      <p:cNvPicPr/>
                      <p:nvPr/>
                    </p:nvPicPr>
                    <p:blipFill>
                      <a:blip r:embed="rId4"/>
                      <a:stretch>
                        <a:fillRect/>
                      </a:stretch>
                    </p:blipFill>
                    <p:spPr>
                      <a:xfrm>
                        <a:off x="649605" y="0"/>
                        <a:ext cx="4573148" cy="5916662"/>
                      </a:xfrm>
                      <a:prstGeom prst="rect">
                        <a:avLst/>
                      </a:prstGeom>
                      <a:solidFill>
                        <a:schemeClr val="tx1"/>
                      </a:solidFill>
                      <a:ln>
                        <a:solidFill>
                          <a:schemeClr val="tx1"/>
                        </a:solidFill>
                      </a:ln>
                    </p:spPr>
                  </p:pic>
                </p:oleObj>
              </mc:Fallback>
            </mc:AlternateContent>
          </a:graphicData>
        </a:graphic>
      </p:graphicFrame>
      <p:sp>
        <p:nvSpPr>
          <p:cNvPr id="6" name="Google Shape;99;p14">
            <a:extLst>
              <a:ext uri="{FF2B5EF4-FFF2-40B4-BE49-F238E27FC236}">
                <a16:creationId xmlns:a16="http://schemas.microsoft.com/office/drawing/2014/main" id="{FF0CC528-EE18-4F25-BE5F-19286B033D97}"/>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7" name="Google Shape;58;p13">
            <a:extLst>
              <a:ext uri="{FF2B5EF4-FFF2-40B4-BE49-F238E27FC236}">
                <a16:creationId xmlns:a16="http://schemas.microsoft.com/office/drawing/2014/main" id="{B5FED346-CE36-4949-ACD0-13B4A2023ED3}"/>
              </a:ext>
            </a:extLst>
          </p:cNvPr>
          <p:cNvPicPr preferRelativeResize="0"/>
          <p:nvPr/>
        </p:nvPicPr>
        <p:blipFill>
          <a:blip r:embed="rId5">
            <a:alphaModFix/>
          </a:blip>
          <a:stretch>
            <a:fillRect/>
          </a:stretch>
        </p:blipFill>
        <p:spPr>
          <a:xfrm>
            <a:off x="191862" y="5853980"/>
            <a:ext cx="915486" cy="921665"/>
          </a:xfrm>
          <a:prstGeom prst="rect">
            <a:avLst/>
          </a:prstGeom>
          <a:noFill/>
          <a:ln>
            <a:noFill/>
          </a:ln>
        </p:spPr>
      </p:pic>
      <p:pic>
        <p:nvPicPr>
          <p:cNvPr id="11" name="Picture 10">
            <a:extLst>
              <a:ext uri="{FF2B5EF4-FFF2-40B4-BE49-F238E27FC236}">
                <a16:creationId xmlns:a16="http://schemas.microsoft.com/office/drawing/2014/main" id="{C6257103-EE04-4D75-B4F2-D97C3038B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0951" y="183354"/>
            <a:ext cx="5821444" cy="522554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pic>
      <p:sp>
        <p:nvSpPr>
          <p:cNvPr id="8" name="Google Shape;60;p13">
            <a:extLst>
              <a:ext uri="{FF2B5EF4-FFF2-40B4-BE49-F238E27FC236}">
                <a16:creationId xmlns:a16="http://schemas.microsoft.com/office/drawing/2014/main" id="{58DC573A-D533-4F3A-8405-F5170344A5AE}"/>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208113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B1A5-907D-45C9-BAA2-E0AFCB30843D}"/>
              </a:ext>
            </a:extLst>
          </p:cNvPr>
          <p:cNvSpPr>
            <a:spLocks noGrp="1"/>
          </p:cNvSpPr>
          <p:nvPr>
            <p:ph type="title"/>
          </p:nvPr>
        </p:nvSpPr>
        <p:spPr>
          <a:xfrm>
            <a:off x="838200" y="82355"/>
            <a:ext cx="10515600" cy="1325563"/>
          </a:xfrm>
        </p:spPr>
        <p:txBody>
          <a:bodyPr>
            <a:normAutofit/>
          </a:bodyPr>
          <a:lstStyle/>
          <a:p>
            <a:r>
              <a:rPr lang="en-US" sz="4000" b="1" dirty="0">
                <a:latin typeface="+mn-lt"/>
              </a:rPr>
              <a:t>Application Submittal via Email</a:t>
            </a:r>
          </a:p>
        </p:txBody>
      </p:sp>
      <p:sp>
        <p:nvSpPr>
          <p:cNvPr id="3" name="Content Placeholder 2">
            <a:extLst>
              <a:ext uri="{FF2B5EF4-FFF2-40B4-BE49-F238E27FC236}">
                <a16:creationId xmlns:a16="http://schemas.microsoft.com/office/drawing/2014/main" id="{CC301C34-E56D-4C2E-BACF-D43579BB94AA}"/>
              </a:ext>
            </a:extLst>
          </p:cNvPr>
          <p:cNvSpPr>
            <a:spLocks noGrp="1"/>
          </p:cNvSpPr>
          <p:nvPr>
            <p:ph idx="1"/>
          </p:nvPr>
        </p:nvSpPr>
        <p:spPr>
          <a:xfrm>
            <a:off x="838200" y="1289782"/>
            <a:ext cx="10515600" cy="4516613"/>
          </a:xfrm>
        </p:spPr>
        <p:txBody>
          <a:bodyPr>
            <a:noAutofit/>
          </a:bodyPr>
          <a:lstStyle/>
          <a:p>
            <a:r>
              <a:rPr lang="en-US" dirty="0">
                <a:latin typeface="Century Gothic" panose="020B0502020202020204" pitchFamily="34" charset="0"/>
              </a:rPr>
              <a:t>The location of the project is verified on GIS (correct address and if it’s in the floodplain)</a:t>
            </a:r>
          </a:p>
          <a:p>
            <a:r>
              <a:rPr lang="en-US" dirty="0">
                <a:latin typeface="Century Gothic" panose="020B0502020202020204" pitchFamily="34" charset="0"/>
              </a:rPr>
              <a:t>Once the application is deemed complete and the location is not in the flood zone, the project is created on AVOLE </a:t>
            </a:r>
          </a:p>
          <a:p>
            <a:r>
              <a:rPr lang="en-US" dirty="0">
                <a:latin typeface="Century Gothic" panose="020B0502020202020204" pitchFamily="34" charset="0"/>
              </a:rPr>
              <a:t> The applicant will receive an email notifying them that the project has been opened on </a:t>
            </a:r>
            <a:r>
              <a:rPr lang="en-US" dirty="0" err="1">
                <a:latin typeface="Century Gothic" panose="020B0502020202020204" pitchFamily="34" charset="0"/>
              </a:rPr>
              <a:t>Avolve</a:t>
            </a:r>
            <a:r>
              <a:rPr lang="en-US" dirty="0">
                <a:latin typeface="Century Gothic" panose="020B0502020202020204" pitchFamily="34" charset="0"/>
              </a:rPr>
              <a:t>.</a:t>
            </a:r>
          </a:p>
          <a:p>
            <a:r>
              <a:rPr lang="en-US" dirty="0">
                <a:latin typeface="Century Gothic" panose="020B0502020202020204" pitchFamily="34" charset="0"/>
              </a:rPr>
              <a:t>Applicant will be communicating via AVOLVE with the Coordinator through this process.</a:t>
            </a:r>
          </a:p>
        </p:txBody>
      </p:sp>
      <p:sp>
        <p:nvSpPr>
          <p:cNvPr id="4" name="Google Shape;99;p14">
            <a:extLst>
              <a:ext uri="{FF2B5EF4-FFF2-40B4-BE49-F238E27FC236}">
                <a16:creationId xmlns:a16="http://schemas.microsoft.com/office/drawing/2014/main" id="{15E31180-3BD3-487A-955F-0E08AFA8AC16}"/>
              </a:ext>
            </a:extLst>
          </p:cNvPr>
          <p:cNvSpPr/>
          <p:nvPr/>
        </p:nvSpPr>
        <p:spPr>
          <a:xfrm>
            <a:off x="0" y="5853980"/>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5" name="Google Shape;58;p13">
            <a:extLst>
              <a:ext uri="{FF2B5EF4-FFF2-40B4-BE49-F238E27FC236}">
                <a16:creationId xmlns:a16="http://schemas.microsoft.com/office/drawing/2014/main" id="{F0503F24-ADB1-4BF8-8539-73C95C0A1A96}"/>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sp>
        <p:nvSpPr>
          <p:cNvPr id="6" name="Google Shape;60;p13">
            <a:extLst>
              <a:ext uri="{FF2B5EF4-FFF2-40B4-BE49-F238E27FC236}">
                <a16:creationId xmlns:a16="http://schemas.microsoft.com/office/drawing/2014/main" id="{3B794775-217C-4FB8-B609-5E0A10714767}"/>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294649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BE2FE6-B3E1-46EC-9A2C-CBCFF694F5E5}"/>
              </a:ext>
            </a:extLst>
          </p:cNvPr>
          <p:cNvSpPr>
            <a:spLocks noGrp="1"/>
          </p:cNvSpPr>
          <p:nvPr>
            <p:ph idx="1"/>
          </p:nvPr>
        </p:nvSpPr>
        <p:spPr>
          <a:xfrm>
            <a:off x="649605" y="3623551"/>
            <a:ext cx="10515600" cy="2129430"/>
          </a:xfrm>
        </p:spPr>
        <p:txBody>
          <a:bodyPr>
            <a:normAutofit fontScale="92500" lnSpcReduction="10000"/>
          </a:bodyPr>
          <a:lstStyle/>
          <a:p>
            <a:r>
              <a:rPr lang="en-US" dirty="0">
                <a:latin typeface="Century Gothic" panose="020B0502020202020204" pitchFamily="34" charset="0"/>
              </a:rPr>
              <a:t>If the property is in a floodplain/flood zone, the applicant must first apply for a Flood Plain permit with the GIS Division. </a:t>
            </a:r>
          </a:p>
          <a:p>
            <a:pPr marL="0" indent="0">
              <a:buNone/>
            </a:pPr>
            <a:r>
              <a:rPr lang="en-US" sz="2000" i="1" dirty="0">
                <a:latin typeface="Century Gothic" panose="020B0502020202020204" pitchFamily="34" charset="0"/>
              </a:rPr>
              <a:t>(The applicant will be notified before proceeding)</a:t>
            </a:r>
          </a:p>
          <a:p>
            <a:r>
              <a:rPr lang="en-US" dirty="0">
                <a:latin typeface="Century Gothic" panose="020B0502020202020204" pitchFamily="34" charset="0"/>
              </a:rPr>
              <a:t>Allow one business day for application review. </a:t>
            </a:r>
          </a:p>
          <a:p>
            <a:pPr marL="0" indent="0">
              <a:buNone/>
            </a:pPr>
            <a:r>
              <a:rPr lang="en-US" sz="2000" dirty="0">
                <a:latin typeface="Century Gothic" panose="020B0502020202020204" pitchFamily="34" charset="0"/>
              </a:rPr>
              <a:t>(Review time may vary based</a:t>
            </a:r>
            <a:r>
              <a:rPr lang="en-US" sz="2000" i="1" dirty="0">
                <a:latin typeface="Century Gothic" panose="020B0502020202020204" pitchFamily="34" charset="0"/>
              </a:rPr>
              <a:t> on the scope of work &amp; submittal of a complete application</a:t>
            </a:r>
            <a:r>
              <a:rPr lang="en-US" sz="2000" dirty="0">
                <a:latin typeface="Century Gothic" panose="020B0502020202020204" pitchFamily="34" charset="0"/>
              </a:rPr>
              <a:t>)</a:t>
            </a:r>
          </a:p>
          <a:p>
            <a:endParaRPr lang="en-US" dirty="0"/>
          </a:p>
        </p:txBody>
      </p:sp>
      <p:sp>
        <p:nvSpPr>
          <p:cNvPr id="4" name="Google Shape;99;p14">
            <a:extLst>
              <a:ext uri="{FF2B5EF4-FFF2-40B4-BE49-F238E27FC236}">
                <a16:creationId xmlns:a16="http://schemas.microsoft.com/office/drawing/2014/main" id="{5D503E7E-BC6F-418D-BAFB-72ECDC6A8D03}"/>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6" name="Google Shape;58;p13">
            <a:extLst>
              <a:ext uri="{FF2B5EF4-FFF2-40B4-BE49-F238E27FC236}">
                <a16:creationId xmlns:a16="http://schemas.microsoft.com/office/drawing/2014/main" id="{6B83A4B5-4500-45CC-84D5-FF9A2C05D47F}"/>
              </a:ext>
            </a:extLst>
          </p:cNvPr>
          <p:cNvPicPr preferRelativeResize="0"/>
          <p:nvPr/>
        </p:nvPicPr>
        <p:blipFill>
          <a:blip r:embed="rId2">
            <a:alphaModFix/>
          </a:blip>
          <a:stretch>
            <a:fillRect/>
          </a:stretch>
        </p:blipFill>
        <p:spPr>
          <a:xfrm>
            <a:off x="191862" y="5853980"/>
            <a:ext cx="915486" cy="921665"/>
          </a:xfrm>
          <a:prstGeom prst="rect">
            <a:avLst/>
          </a:prstGeom>
          <a:noFill/>
          <a:ln>
            <a:noFill/>
          </a:ln>
        </p:spPr>
      </p:pic>
      <p:pic>
        <p:nvPicPr>
          <p:cNvPr id="7" name="Picture 6">
            <a:extLst>
              <a:ext uri="{FF2B5EF4-FFF2-40B4-BE49-F238E27FC236}">
                <a16:creationId xmlns:a16="http://schemas.microsoft.com/office/drawing/2014/main" id="{F77E0858-38EB-484F-A23C-8DD607280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282" y="1226134"/>
            <a:ext cx="4456326" cy="2314116"/>
          </a:xfrm>
          <a:prstGeom prst="rect">
            <a:avLst/>
          </a:prstGeom>
        </p:spPr>
      </p:pic>
      <p:pic>
        <p:nvPicPr>
          <p:cNvPr id="9" name="Picture 8">
            <a:extLst>
              <a:ext uri="{FF2B5EF4-FFF2-40B4-BE49-F238E27FC236}">
                <a16:creationId xmlns:a16="http://schemas.microsoft.com/office/drawing/2014/main" id="{CC4090EC-7ACC-47A8-9D8F-313F2C15F517}"/>
              </a:ext>
            </a:extLst>
          </p:cNvPr>
          <p:cNvPicPr>
            <a:picLocks noChangeAspect="1"/>
          </p:cNvPicPr>
          <p:nvPr/>
        </p:nvPicPr>
        <p:blipFill rotWithShape="1">
          <a:blip r:embed="rId4">
            <a:extLst>
              <a:ext uri="{28A0092B-C50C-407E-A947-70E740481C1C}">
                <a14:useLocalDpi xmlns:a14="http://schemas.microsoft.com/office/drawing/2010/main" val="0"/>
              </a:ext>
            </a:extLst>
          </a:blip>
          <a:srcRect b="-15428"/>
          <a:stretch/>
        </p:blipFill>
        <p:spPr>
          <a:xfrm>
            <a:off x="191862" y="1226134"/>
            <a:ext cx="3561532" cy="2671149"/>
          </a:xfrm>
          <a:prstGeom prst="rect">
            <a:avLst/>
          </a:prstGeom>
        </p:spPr>
      </p:pic>
      <p:pic>
        <p:nvPicPr>
          <p:cNvPr id="11" name="Picture 10">
            <a:extLst>
              <a:ext uri="{FF2B5EF4-FFF2-40B4-BE49-F238E27FC236}">
                <a16:creationId xmlns:a16="http://schemas.microsoft.com/office/drawing/2014/main" id="{A95C7F6D-E8CE-4AEB-BFEC-9BF7A10801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2001" y="1180781"/>
            <a:ext cx="3238800" cy="2429100"/>
          </a:xfrm>
          <a:prstGeom prst="rect">
            <a:avLst/>
          </a:prstGeom>
        </p:spPr>
      </p:pic>
      <p:sp>
        <p:nvSpPr>
          <p:cNvPr id="10" name="Google Shape;60;p13">
            <a:extLst>
              <a:ext uri="{FF2B5EF4-FFF2-40B4-BE49-F238E27FC236}">
                <a16:creationId xmlns:a16="http://schemas.microsoft.com/office/drawing/2014/main" id="{BE9E362A-50E8-4C38-A8B1-A75F5F567F16}"/>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
        <p:nvSpPr>
          <p:cNvPr id="12" name="Title 1">
            <a:extLst>
              <a:ext uri="{FF2B5EF4-FFF2-40B4-BE49-F238E27FC236}">
                <a16:creationId xmlns:a16="http://schemas.microsoft.com/office/drawing/2014/main" id="{921B2C2D-79D6-47F0-9D03-1509F453FEA1}"/>
              </a:ext>
            </a:extLst>
          </p:cNvPr>
          <p:cNvSpPr>
            <a:spLocks noGrp="1"/>
          </p:cNvSpPr>
          <p:nvPr>
            <p:ph type="title"/>
          </p:nvPr>
        </p:nvSpPr>
        <p:spPr>
          <a:xfrm>
            <a:off x="751114" y="474"/>
            <a:ext cx="10515600" cy="1325563"/>
          </a:xfrm>
        </p:spPr>
        <p:txBody>
          <a:bodyPr>
            <a:normAutofit/>
          </a:bodyPr>
          <a:lstStyle/>
          <a:p>
            <a:r>
              <a:rPr lang="en-US" sz="4000" b="1" dirty="0">
                <a:latin typeface="+mn-lt"/>
              </a:rPr>
              <a:t>Floodplain Application</a:t>
            </a:r>
          </a:p>
        </p:txBody>
      </p:sp>
    </p:spTree>
    <p:extLst>
      <p:ext uri="{BB962C8B-B14F-4D97-AF65-F5344CB8AC3E}">
        <p14:creationId xmlns:p14="http://schemas.microsoft.com/office/powerpoint/2010/main" val="165853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DBB8E-8D35-1F6A-9176-73870862D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10A87-5C56-4D94-29BA-FC3D4F62DA75}"/>
              </a:ext>
            </a:extLst>
          </p:cNvPr>
          <p:cNvSpPr>
            <a:spLocks noGrp="1"/>
          </p:cNvSpPr>
          <p:nvPr>
            <p:ph type="title"/>
          </p:nvPr>
        </p:nvSpPr>
        <p:spPr/>
        <p:txBody>
          <a:bodyPr>
            <a:normAutofit/>
          </a:bodyPr>
          <a:lstStyle/>
          <a:p>
            <a:r>
              <a:rPr lang="en-US" sz="4000" b="1" dirty="0">
                <a:latin typeface="+mn-lt"/>
              </a:rPr>
              <a:t>Floodplain Application Cont.</a:t>
            </a:r>
          </a:p>
        </p:txBody>
      </p:sp>
      <p:sp>
        <p:nvSpPr>
          <p:cNvPr id="3" name="Content Placeholder 2">
            <a:extLst>
              <a:ext uri="{FF2B5EF4-FFF2-40B4-BE49-F238E27FC236}">
                <a16:creationId xmlns:a16="http://schemas.microsoft.com/office/drawing/2014/main" id="{CAACBB90-C595-BA79-4DFA-CBC7E0FA9736}"/>
              </a:ext>
            </a:extLst>
          </p:cNvPr>
          <p:cNvSpPr>
            <a:spLocks noGrp="1"/>
          </p:cNvSpPr>
          <p:nvPr>
            <p:ph idx="1"/>
          </p:nvPr>
        </p:nvSpPr>
        <p:spPr>
          <a:xfrm>
            <a:off x="838200" y="1690690"/>
            <a:ext cx="10515600" cy="3586390"/>
          </a:xfrm>
        </p:spPr>
        <p:txBody>
          <a:bodyPr>
            <a:normAutofit fontScale="92500" lnSpcReduction="10000"/>
          </a:bodyPr>
          <a:lstStyle/>
          <a:p>
            <a:pPr marL="0" indent="0" algn="just">
              <a:buNone/>
            </a:pPr>
            <a:r>
              <a:rPr lang="en-US" sz="2800" dirty="0">
                <a:latin typeface="Century Gothic" panose="020B0502020202020204" pitchFamily="34" charset="0"/>
              </a:rPr>
              <a:t>A Floodplain Development Permit will be required if a property is located within a floodplain/flood zone. </a:t>
            </a:r>
          </a:p>
          <a:p>
            <a:pPr marL="0" indent="0" algn="just">
              <a:buNone/>
            </a:pPr>
            <a:r>
              <a:rPr lang="en-US" sz="2800" b="1" dirty="0">
                <a:latin typeface="Century Gothic" panose="020B0502020202020204" pitchFamily="34" charset="0"/>
              </a:rPr>
              <a:t>How to apply</a:t>
            </a:r>
            <a:r>
              <a:rPr lang="en-US" sz="2800" dirty="0">
                <a:latin typeface="Century Gothic" panose="020B0502020202020204" pitchFamily="34" charset="0"/>
              </a:rPr>
              <a:t>	</a:t>
            </a:r>
          </a:p>
          <a:p>
            <a:pPr algn="just"/>
            <a:r>
              <a:rPr lang="en-US" sz="2400" dirty="0">
                <a:latin typeface="Century Gothic" panose="020B0502020202020204" pitchFamily="34" charset="0"/>
              </a:rPr>
              <a:t>Submit Floodplain application to Miguel Hernandez, GIS Analyst via email </a:t>
            </a:r>
            <a:r>
              <a:rPr lang="en-US" sz="2400" dirty="0">
                <a:latin typeface="Century Gothic" panose="020B0502020202020204" pitchFamily="34" charset="0"/>
                <a:hlinkClick r:id="rId2"/>
              </a:rPr>
              <a:t>mhernande2@ci.laredo.tx.us</a:t>
            </a:r>
            <a:r>
              <a:rPr lang="en-US" sz="2400" dirty="0">
                <a:latin typeface="Century Gothic" panose="020B0502020202020204" pitchFamily="34" charset="0"/>
              </a:rPr>
              <a:t> </a:t>
            </a:r>
          </a:p>
          <a:p>
            <a:pPr algn="just"/>
            <a:r>
              <a:rPr lang="en-US" sz="2400" dirty="0">
                <a:latin typeface="Century Gothic" panose="020B0502020202020204" pitchFamily="34" charset="0"/>
              </a:rPr>
              <a:t>Applicant is notified by email of permit approval and required payment of $200 permit fee. </a:t>
            </a:r>
          </a:p>
          <a:p>
            <a:pPr algn="just"/>
            <a:endParaRPr lang="en-US" sz="2400" dirty="0">
              <a:latin typeface="Century Gothic" panose="020B0502020202020204" pitchFamily="34" charset="0"/>
            </a:endParaRPr>
          </a:p>
          <a:p>
            <a:pPr marL="0" indent="0" algn="just">
              <a:buNone/>
            </a:pPr>
            <a:r>
              <a:rPr lang="en-US" sz="2400" dirty="0">
                <a:latin typeface="Century Gothic" panose="020B0502020202020204" pitchFamily="34" charset="0"/>
              </a:rPr>
              <a:t>Plan review will not move forward until the floodplain permit is issued.</a:t>
            </a:r>
            <a:endParaRPr lang="en-US" sz="1200" dirty="0">
              <a:latin typeface="Century Gothic" panose="020B0502020202020204" pitchFamily="34" charset="0"/>
            </a:endParaRPr>
          </a:p>
        </p:txBody>
      </p:sp>
      <p:sp>
        <p:nvSpPr>
          <p:cNvPr id="6" name="Google Shape;99;p14">
            <a:extLst>
              <a:ext uri="{FF2B5EF4-FFF2-40B4-BE49-F238E27FC236}">
                <a16:creationId xmlns:a16="http://schemas.microsoft.com/office/drawing/2014/main" id="{475B2DB5-5134-CADF-8D11-51299D276ABE}"/>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7" name="Google Shape;58;p13">
            <a:extLst>
              <a:ext uri="{FF2B5EF4-FFF2-40B4-BE49-F238E27FC236}">
                <a16:creationId xmlns:a16="http://schemas.microsoft.com/office/drawing/2014/main" id="{4C1E22CC-1906-D495-8AAB-70904E1B0084}"/>
              </a:ext>
            </a:extLst>
          </p:cNvPr>
          <p:cNvPicPr preferRelativeResize="0"/>
          <p:nvPr/>
        </p:nvPicPr>
        <p:blipFill>
          <a:blip r:embed="rId3">
            <a:alphaModFix/>
          </a:blip>
          <a:stretch>
            <a:fillRect/>
          </a:stretch>
        </p:blipFill>
        <p:spPr>
          <a:xfrm>
            <a:off x="191862" y="5853980"/>
            <a:ext cx="915486" cy="921665"/>
          </a:xfrm>
          <a:prstGeom prst="rect">
            <a:avLst/>
          </a:prstGeom>
          <a:noFill/>
          <a:ln>
            <a:noFill/>
          </a:ln>
        </p:spPr>
      </p:pic>
      <p:pic>
        <p:nvPicPr>
          <p:cNvPr id="8" name="Picture 7"/>
          <p:cNvPicPr>
            <a:picLocks noChangeAspect="1"/>
          </p:cNvPicPr>
          <p:nvPr/>
        </p:nvPicPr>
        <p:blipFill>
          <a:blip r:embed="rId4"/>
          <a:stretch>
            <a:fillRect/>
          </a:stretch>
        </p:blipFill>
        <p:spPr>
          <a:xfrm>
            <a:off x="10401285" y="5176723"/>
            <a:ext cx="1542422" cy="1542422"/>
          </a:xfrm>
          <a:prstGeom prst="rect">
            <a:avLst/>
          </a:prstGeom>
        </p:spPr>
      </p:pic>
      <p:sp>
        <p:nvSpPr>
          <p:cNvPr id="9" name="Google Shape;60;p13">
            <a:extLst>
              <a:ext uri="{FF2B5EF4-FFF2-40B4-BE49-F238E27FC236}">
                <a16:creationId xmlns:a16="http://schemas.microsoft.com/office/drawing/2014/main" id="{A1410FBE-9E01-42FC-BEED-B6D7EB33F17B}"/>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420986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9597585-F6BD-4E06-91EB-00E4E73D3A64}"/>
              </a:ext>
            </a:extLst>
          </p:cNvPr>
          <p:cNvGraphicFramePr>
            <a:graphicFrameLocks noChangeAspect="1"/>
          </p:cNvGraphicFramePr>
          <p:nvPr>
            <p:extLst>
              <p:ext uri="{D42A27DB-BD31-4B8C-83A1-F6EECF244321}">
                <p14:modId xmlns:p14="http://schemas.microsoft.com/office/powerpoint/2010/main" val="1543036693"/>
              </p:ext>
            </p:extLst>
          </p:nvPr>
        </p:nvGraphicFramePr>
        <p:xfrm>
          <a:off x="191862" y="170135"/>
          <a:ext cx="3871573" cy="5418137"/>
        </p:xfrm>
        <a:graphic>
          <a:graphicData uri="http://schemas.openxmlformats.org/presentationml/2006/ole">
            <mc:AlternateContent xmlns:mc="http://schemas.openxmlformats.org/markup-compatibility/2006">
              <mc:Choice xmlns:v="urn:schemas-microsoft-com:vml" Requires="v">
                <p:oleObj spid="_x0000_s2119" name="PDF" r:id="rId3" imgW="0" imgH="360" progId="FoxitPhantomPDF.Document">
                  <p:embed/>
                </p:oleObj>
              </mc:Choice>
              <mc:Fallback>
                <p:oleObj name="PDF" r:id="rId3" imgW="0" imgH="360" progId="FoxitPhantomPDF.Document">
                  <p:embed/>
                  <p:pic>
                    <p:nvPicPr>
                      <p:cNvPr id="0" name=""/>
                      <p:cNvPicPr/>
                      <p:nvPr/>
                    </p:nvPicPr>
                    <p:blipFill>
                      <a:blip r:embed="rId4"/>
                      <a:stretch>
                        <a:fillRect/>
                      </a:stretch>
                    </p:blipFill>
                    <p:spPr>
                      <a:xfrm>
                        <a:off x="191862" y="170135"/>
                        <a:ext cx="3871573" cy="5418137"/>
                      </a:xfrm>
                      <a:prstGeom prst="rect">
                        <a:avLst/>
                      </a:prstGeom>
                      <a:solidFill>
                        <a:schemeClr val="tx1"/>
                      </a:solidFill>
                      <a:ln>
                        <a:solidFill>
                          <a:schemeClr val="tx1"/>
                        </a:solidFill>
                      </a:ln>
                    </p:spPr>
                  </p:pic>
                </p:oleObj>
              </mc:Fallback>
            </mc:AlternateContent>
          </a:graphicData>
        </a:graphic>
      </p:graphicFrame>
      <p:sp>
        <p:nvSpPr>
          <p:cNvPr id="5" name="Google Shape;99;p14">
            <a:extLst>
              <a:ext uri="{FF2B5EF4-FFF2-40B4-BE49-F238E27FC236}">
                <a16:creationId xmlns:a16="http://schemas.microsoft.com/office/drawing/2014/main" id="{550DB81B-F986-4DA0-B271-995F1206694E}"/>
              </a:ext>
            </a:extLst>
          </p:cNvPr>
          <p:cNvSpPr/>
          <p:nvPr/>
        </p:nvSpPr>
        <p:spPr>
          <a:xfrm>
            <a:off x="0" y="5771626"/>
            <a:ext cx="12192000" cy="1086374"/>
          </a:xfrm>
          <a:prstGeom prst="rect">
            <a:avLst/>
          </a:prstGeom>
          <a:solidFill>
            <a:srgbClr val="1330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pic>
        <p:nvPicPr>
          <p:cNvPr id="6" name="Google Shape;58;p13">
            <a:extLst>
              <a:ext uri="{FF2B5EF4-FFF2-40B4-BE49-F238E27FC236}">
                <a16:creationId xmlns:a16="http://schemas.microsoft.com/office/drawing/2014/main" id="{66EE6852-9875-4D23-9068-9CD48406E6AC}"/>
              </a:ext>
            </a:extLst>
          </p:cNvPr>
          <p:cNvPicPr preferRelativeResize="0"/>
          <p:nvPr/>
        </p:nvPicPr>
        <p:blipFill>
          <a:blip r:embed="rId5">
            <a:alphaModFix/>
          </a:blip>
          <a:stretch>
            <a:fillRect/>
          </a:stretch>
        </p:blipFill>
        <p:spPr>
          <a:xfrm>
            <a:off x="191862" y="5853980"/>
            <a:ext cx="915486" cy="921665"/>
          </a:xfrm>
          <a:prstGeom prst="rect">
            <a:avLst/>
          </a:prstGeom>
          <a:noFill/>
          <a:ln>
            <a:noFill/>
          </a:ln>
        </p:spPr>
      </p:pic>
      <p:pic>
        <p:nvPicPr>
          <p:cNvPr id="9" name="Picture 8">
            <a:extLst>
              <a:ext uri="{FF2B5EF4-FFF2-40B4-BE49-F238E27FC236}">
                <a16:creationId xmlns:a16="http://schemas.microsoft.com/office/drawing/2014/main" id="{58E07253-7341-4AF0-A501-F3480CE024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5672" y="170134"/>
            <a:ext cx="3585626" cy="541813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F9199F30-EAAD-4411-BCCA-F53D4BDA30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3535" y="170134"/>
            <a:ext cx="4146603" cy="5418138"/>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pic>
      <p:sp>
        <p:nvSpPr>
          <p:cNvPr id="8" name="Google Shape;60;p13">
            <a:extLst>
              <a:ext uri="{FF2B5EF4-FFF2-40B4-BE49-F238E27FC236}">
                <a16:creationId xmlns:a16="http://schemas.microsoft.com/office/drawing/2014/main" id="{9340B288-A696-4680-B390-D187748AE36D}"/>
              </a:ext>
            </a:extLst>
          </p:cNvPr>
          <p:cNvSpPr txBox="1"/>
          <p:nvPr/>
        </p:nvSpPr>
        <p:spPr>
          <a:xfrm>
            <a:off x="1107348" y="5949150"/>
            <a:ext cx="6222140" cy="725496"/>
          </a:xfrm>
          <a:prstGeom prst="rect">
            <a:avLst/>
          </a:prstGeom>
          <a:noFill/>
          <a:ln>
            <a:noFill/>
          </a:ln>
        </p:spPr>
        <p:txBody>
          <a:bodyPr spcFirstLastPara="1" wrap="square" lIns="121900" tIns="121900" rIns="121900" bIns="121900" anchor="t" anchorCtr="0">
            <a:noAutofit/>
          </a:bodyPr>
          <a:lstStyle/>
          <a:p>
            <a:pPr>
              <a:lnSpc>
                <a:spcPct val="90000"/>
              </a:lnSpc>
              <a:buClr>
                <a:srgbClr val="000000"/>
              </a:buClr>
              <a:buSzPts val="1500"/>
            </a:pPr>
            <a:r>
              <a:rPr lang="en-US" sz="1800" dirty="0">
                <a:solidFill>
                  <a:schemeClr val="bg1"/>
                </a:solidFill>
                <a:latin typeface="Poppins"/>
                <a:ea typeface="Poppins"/>
                <a:cs typeface="Poppins"/>
                <a:sym typeface="Poppins"/>
              </a:rPr>
              <a:t>Public Training Presentation</a:t>
            </a:r>
            <a:endParaRPr lang="en" sz="1800" dirty="0">
              <a:solidFill>
                <a:schemeClr val="bg1"/>
              </a:solidFill>
              <a:latin typeface="Poppins"/>
              <a:ea typeface="Poppins"/>
              <a:cs typeface="Poppins"/>
              <a:sym typeface="Poppins"/>
            </a:endParaRPr>
          </a:p>
          <a:p>
            <a:pPr marL="0" lvl="0" indent="0" algn="l" rtl="0">
              <a:lnSpc>
                <a:spcPct val="90000"/>
              </a:lnSpc>
              <a:spcBef>
                <a:spcPts val="0"/>
              </a:spcBef>
              <a:spcAft>
                <a:spcPts val="0"/>
              </a:spcAft>
              <a:buClr>
                <a:srgbClr val="000000"/>
              </a:buClr>
              <a:buSzPts val="1500"/>
              <a:buFont typeface="Arial"/>
              <a:buNone/>
            </a:pPr>
            <a:r>
              <a:rPr lang="en" sz="1800" dirty="0">
                <a:solidFill>
                  <a:schemeClr val="bg1"/>
                </a:solidFill>
                <a:latin typeface="Poppins"/>
                <a:ea typeface="Poppins"/>
                <a:cs typeface="Poppins"/>
                <a:sym typeface="Poppins"/>
              </a:rPr>
              <a:t>City of Laredo </a:t>
            </a:r>
            <a:r>
              <a:rPr lang="en-US" dirty="0">
                <a:solidFill>
                  <a:schemeClr val="bg1"/>
                </a:solidFill>
                <a:latin typeface="Poppins"/>
                <a:ea typeface="Poppins"/>
                <a:cs typeface="Poppins"/>
                <a:sym typeface="Poppins"/>
              </a:rPr>
              <a:t>Building Development Services</a:t>
            </a:r>
            <a:r>
              <a:rPr lang="en" sz="1800" dirty="0">
                <a:solidFill>
                  <a:schemeClr val="bg1"/>
                </a:solidFill>
                <a:latin typeface="Poppins"/>
                <a:ea typeface="Poppins"/>
                <a:cs typeface="Poppins"/>
                <a:sym typeface="Poppins"/>
              </a:rPr>
              <a:t> </a:t>
            </a:r>
            <a:endParaRPr sz="1800"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29906923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4268</TotalTime>
  <Words>2124</Words>
  <Application>Microsoft Office PowerPoint</Application>
  <PresentationFormat>Widescreen</PresentationFormat>
  <Paragraphs>258</Paragraphs>
  <Slides>40</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2" baseType="lpstr">
      <vt:lpstr>MS Gothic</vt:lpstr>
      <vt:lpstr>MS Mincho</vt:lpstr>
      <vt:lpstr>Arial</vt:lpstr>
      <vt:lpstr>Arial Narrow</vt:lpstr>
      <vt:lpstr>Calibri</vt:lpstr>
      <vt:lpstr>Calibri Light</vt:lpstr>
      <vt:lpstr>Century Gothic</vt:lpstr>
      <vt:lpstr>Century Schoolbook</vt:lpstr>
      <vt:lpstr>Poppins</vt:lpstr>
      <vt:lpstr>Times New Roman</vt:lpstr>
      <vt:lpstr>Office Theme</vt:lpstr>
      <vt:lpstr>PDF</vt:lpstr>
      <vt:lpstr>PowerPoint Presentation</vt:lpstr>
      <vt:lpstr>Overview</vt:lpstr>
      <vt:lpstr>Projects Reviewed via Avolve or Email</vt:lpstr>
      <vt:lpstr>Application Submittal via Email</vt:lpstr>
      <vt:lpstr>PowerPoint Presentation</vt:lpstr>
      <vt:lpstr>Application Submittal via Email</vt:lpstr>
      <vt:lpstr>Floodplain Application</vt:lpstr>
      <vt:lpstr>Floodplain Application Cont.</vt:lpstr>
      <vt:lpstr>PowerPoint Presentation</vt:lpstr>
      <vt:lpstr>AVOLVE Email Invitation</vt:lpstr>
      <vt:lpstr>PowerPoint Presentation</vt:lpstr>
      <vt:lpstr>AVOLVE Log in</vt:lpstr>
      <vt:lpstr>PowerPoint Presentation</vt:lpstr>
      <vt:lpstr>PowerPoint Presentation</vt:lpstr>
      <vt:lpstr>Upload &amp; Submit</vt:lpstr>
      <vt:lpstr>Uploading Plans Individually</vt:lpstr>
      <vt:lpstr>PowerPoint Presentation</vt:lpstr>
      <vt:lpstr>Upload Plans Individually Cont.</vt:lpstr>
      <vt:lpstr>Upload Plans Individually Cont. </vt:lpstr>
      <vt:lpstr>Complete task for “Upload &amp; Submit”</vt:lpstr>
      <vt:lpstr>PowerPoint Presentation</vt:lpstr>
      <vt:lpstr>PowerPoint Presentation</vt:lpstr>
      <vt:lpstr>Corrections Required</vt:lpstr>
      <vt:lpstr>Payment for Plan Review Fees</vt:lpstr>
      <vt:lpstr>Plan Review</vt:lpstr>
      <vt:lpstr>Respond &amp; Resubmit</vt:lpstr>
      <vt:lpstr>Respond &amp; Resubmit Cont’d</vt:lpstr>
      <vt:lpstr>PowerPoint Presentation</vt:lpstr>
      <vt:lpstr>PowerPoint Presentation</vt:lpstr>
      <vt:lpstr>Respond &amp; Resubmit</vt:lpstr>
      <vt:lpstr>Respond &amp; Resubmit Cont’d</vt:lpstr>
      <vt:lpstr>Final Payment</vt:lpstr>
      <vt:lpstr>PowerPoint Presentation</vt:lpstr>
      <vt:lpstr>Approved/Stamped Plans</vt:lpstr>
      <vt:lpstr>PowerPoint Presentation</vt:lpstr>
      <vt:lpstr>Workflow Chart</vt:lpstr>
      <vt:lpstr>Plan Reviewers</vt:lpstr>
      <vt:lpstr>Avolve Training</vt:lpstr>
      <vt:lpstr>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D. Vazquez</dc:creator>
  <cp:lastModifiedBy>Mercedes H. Camacho</cp:lastModifiedBy>
  <cp:revision>304</cp:revision>
  <dcterms:created xsi:type="dcterms:W3CDTF">2024-09-16T20:26:47Z</dcterms:created>
  <dcterms:modified xsi:type="dcterms:W3CDTF">2025-05-19T14:59:12Z</dcterms:modified>
</cp:coreProperties>
</file>