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506" r:id="rId2"/>
    <p:sldId id="1521" r:id="rId3"/>
    <p:sldId id="1513" r:id="rId4"/>
    <p:sldId id="1512" r:id="rId5"/>
    <p:sldId id="1515" r:id="rId6"/>
    <p:sldId id="1516" r:id="rId7"/>
    <p:sldId id="1517" r:id="rId8"/>
    <p:sldId id="1518" r:id="rId9"/>
    <p:sldId id="1508" r:id="rId10"/>
    <p:sldId id="1509" r:id="rId11"/>
    <p:sldId id="1520" r:id="rId12"/>
    <p:sldId id="1523" r:id="rId13"/>
    <p:sldId id="1524" r:id="rId14"/>
    <p:sldId id="1525" r:id="rId15"/>
    <p:sldId id="1522"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7" autoAdjust="0"/>
    <p:restoredTop sz="94660"/>
  </p:normalViewPr>
  <p:slideViewPr>
    <p:cSldViewPr snapToGrid="0">
      <p:cViewPr varScale="1">
        <p:scale>
          <a:sx n="103" d="100"/>
          <a:sy n="103" d="100"/>
        </p:scale>
        <p:origin x="1104" y="108"/>
      </p:cViewPr>
      <p:guideLst/>
    </p:cSldViewPr>
  </p:slideViewPr>
  <p:notesTextViewPr>
    <p:cViewPr>
      <p:scale>
        <a:sx n="33" d="100"/>
        <a:sy n="33"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A665E5-0F56-4BC2-8F58-C1550E8D2D04}" type="datetimeFigureOut">
              <a:rPr lang="en-US" smtClean="0"/>
              <a:t>12/11/2024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2E75999-8B02-410B-8DAC-8493F20BE4B7}" type="slidenum">
              <a:rPr lang="en-US" smtClean="0"/>
              <a:t>‹#›</a:t>
            </a:fld>
            <a:endParaRPr lang="en-US"/>
          </a:p>
        </p:txBody>
      </p:sp>
    </p:spTree>
    <p:extLst>
      <p:ext uri="{BB962C8B-B14F-4D97-AF65-F5344CB8AC3E}">
        <p14:creationId xmlns:p14="http://schemas.microsoft.com/office/powerpoint/2010/main" val="239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75999-8B02-410B-8DAC-8493F20BE4B7}" type="slidenum">
              <a:rPr lang="en-US" smtClean="0"/>
              <a:t>3</a:t>
            </a:fld>
            <a:endParaRPr lang="en-US"/>
          </a:p>
        </p:txBody>
      </p:sp>
    </p:spTree>
    <p:extLst>
      <p:ext uri="{BB962C8B-B14F-4D97-AF65-F5344CB8AC3E}">
        <p14:creationId xmlns:p14="http://schemas.microsoft.com/office/powerpoint/2010/main" val="37405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9648DE4-F0EF-43CD-BEAA-BC3B90C9615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78394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8DE4-F0EF-43CD-BEAA-BC3B90C9615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226816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8DE4-F0EF-43CD-BEAA-BC3B90C9615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306062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8DE4-F0EF-43CD-BEAA-BC3B90C9615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294626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648DE4-F0EF-43CD-BEAA-BC3B90C9615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418097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648DE4-F0EF-43CD-BEAA-BC3B90C9615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65467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48DE4-F0EF-43CD-BEAA-BC3B90C96150}"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352193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648DE4-F0EF-43CD-BEAA-BC3B90C96150}"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417719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48DE4-F0EF-43CD-BEAA-BC3B90C96150}"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344472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9648DE4-F0EF-43CD-BEAA-BC3B90C9615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161817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9648DE4-F0EF-43CD-BEAA-BC3B90C9615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7B7EB-AB9F-4F5C-BB90-F3E16502DC16}" type="slidenum">
              <a:rPr lang="en-US" smtClean="0"/>
              <a:t>‹#›</a:t>
            </a:fld>
            <a:endParaRPr lang="en-US"/>
          </a:p>
        </p:txBody>
      </p:sp>
    </p:spTree>
    <p:extLst>
      <p:ext uri="{BB962C8B-B14F-4D97-AF65-F5344CB8AC3E}">
        <p14:creationId xmlns:p14="http://schemas.microsoft.com/office/powerpoint/2010/main" val="158292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648DE4-F0EF-43CD-BEAA-BC3B90C96150}" type="datetimeFigureOut">
              <a:rPr lang="en-US" smtClean="0"/>
              <a:t>12/11/2024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67B7EB-AB9F-4F5C-BB90-F3E16502DC16}" type="slidenum">
              <a:rPr lang="en-US" smtClean="0"/>
              <a:t>‹#›</a:t>
            </a:fld>
            <a:endParaRPr lang="en-US"/>
          </a:p>
        </p:txBody>
      </p:sp>
    </p:spTree>
    <p:extLst>
      <p:ext uri="{BB962C8B-B14F-4D97-AF65-F5344CB8AC3E}">
        <p14:creationId xmlns:p14="http://schemas.microsoft.com/office/powerpoint/2010/main" val="74042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C08C797-133A-419B-97C9-227BC672ADA5}"/>
              </a:ext>
            </a:extLst>
          </p:cNvPr>
          <p:cNvSpPr>
            <a:spLocks noGrp="1"/>
          </p:cNvSpPr>
          <p:nvPr>
            <p:ph type="subTitle" idx="1"/>
          </p:nvPr>
        </p:nvSpPr>
        <p:spPr>
          <a:xfrm>
            <a:off x="255302" y="2402313"/>
            <a:ext cx="8792246" cy="2373953"/>
          </a:xfrm>
        </p:spPr>
        <p:txBody>
          <a:bodyPr>
            <a:noAutofit/>
          </a:bodyPr>
          <a:lstStyle/>
          <a:p>
            <a:r>
              <a:rPr lang="en-US" sz="3000" b="1" dirty="0">
                <a:latin typeface="Century Gothic" panose="020B0502020202020204" pitchFamily="34" charset="0"/>
              </a:rPr>
              <a:t>TOPICS OF DISCUSSION</a:t>
            </a:r>
          </a:p>
          <a:p>
            <a:pPr marL="285750" indent="-285750" algn="l">
              <a:buFont typeface="Wingdings" panose="05000000000000000000" pitchFamily="2" charset="2"/>
              <a:buChar char="v"/>
            </a:pPr>
            <a:r>
              <a:rPr lang="en-US" sz="3000" dirty="0">
                <a:latin typeface="Century Gothic" panose="020B0502020202020204" pitchFamily="34" charset="0"/>
              </a:rPr>
              <a:t>NEW PERMIT AND SERVICES FEES EFFECTIVE DECEMBER 28, 2024</a:t>
            </a:r>
          </a:p>
          <a:p>
            <a:pPr marL="285750" indent="-285750" algn="l">
              <a:buFont typeface="Wingdings" panose="05000000000000000000" pitchFamily="2" charset="2"/>
              <a:buChar char="v"/>
            </a:pPr>
            <a:r>
              <a:rPr lang="en-US" sz="3000" dirty="0">
                <a:latin typeface="Century Gothic" panose="020B0502020202020204" pitchFamily="34" charset="0"/>
              </a:rPr>
              <a:t>INSURANCE REQUIREMENTS FOR RIGHT-OF-WAY UTILITY CONTRACTORS</a:t>
            </a:r>
          </a:p>
          <a:p>
            <a:pPr marL="285750" indent="-285750" algn="l">
              <a:buFont typeface="Wingdings" panose="05000000000000000000" pitchFamily="2" charset="2"/>
              <a:buChar char="v"/>
            </a:pPr>
            <a:r>
              <a:rPr lang="en-US" sz="3000" dirty="0">
                <a:latin typeface="Century Gothic" panose="020B0502020202020204" pitchFamily="34" charset="0"/>
              </a:rPr>
              <a:t>AMENDMENT TO RIGHT-OF-WAY ORDINANCE</a:t>
            </a:r>
          </a:p>
          <a:p>
            <a:pPr marL="285750" indent="-285750" algn="just">
              <a:buFont typeface="Wingdings" panose="05000000000000000000" pitchFamily="2" charset="2"/>
              <a:buChar char="Ø"/>
            </a:pPr>
            <a:endParaRPr lang="en-US" dirty="0">
              <a:latin typeface="Century Gothic" panose="020B0502020202020204" pitchFamily="34" charset="0"/>
            </a:endParaRPr>
          </a:p>
        </p:txBody>
      </p:sp>
      <p:sp>
        <p:nvSpPr>
          <p:cNvPr id="4" name="Rectangle 3">
            <a:extLst>
              <a:ext uri="{FF2B5EF4-FFF2-40B4-BE49-F238E27FC236}">
                <a16:creationId xmlns:a16="http://schemas.microsoft.com/office/drawing/2014/main" id="{2D2B4078-BD9A-4623-8CE7-E476F7BF3F38}"/>
              </a:ext>
            </a:extLst>
          </p:cNvPr>
          <p:cNvSpPr/>
          <p:nvPr/>
        </p:nvSpPr>
        <p:spPr>
          <a:xfrm>
            <a:off x="1163205" y="1408852"/>
            <a:ext cx="7098418" cy="92333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small" spc="0" normalizeH="0" baseline="0" noProof="0" dirty="0">
                <a:ln>
                  <a:noFill/>
                </a:ln>
                <a:solidFill>
                  <a:prstClr val="black"/>
                </a:solidFill>
                <a:effectLst/>
                <a:uLnTx/>
                <a:uFillTx/>
                <a:latin typeface="Century Gothic" panose="020B0502020202020204" pitchFamily="34" charset="0"/>
                <a:ea typeface="+mj-ea"/>
                <a:cs typeface="+mj-cs"/>
              </a:rPr>
              <a:t>TOWN HALL MEETING</a:t>
            </a:r>
            <a:endParaRPr kumimoji="0" lang="en-US" sz="5400" b="0" i="0" u="none" strike="noStrike" kern="0" cap="none" spc="0" normalizeH="0" baseline="0" noProof="0" dirty="0">
              <a:ln>
                <a:noFill/>
              </a:ln>
              <a:solidFill>
                <a:sysClr val="windowText" lastClr="000000"/>
              </a:solidFill>
              <a:effectLst/>
              <a:uLnTx/>
              <a:uFillTx/>
            </a:endParaRPr>
          </a:p>
        </p:txBody>
      </p:sp>
      <p:sp>
        <p:nvSpPr>
          <p:cNvPr id="5" name="Subtitle 2">
            <a:extLst>
              <a:ext uri="{FF2B5EF4-FFF2-40B4-BE49-F238E27FC236}">
                <a16:creationId xmlns:a16="http://schemas.microsoft.com/office/drawing/2014/main" id="{0B14CFF7-16EE-43FD-88F5-232BA00073D2}"/>
              </a:ext>
            </a:extLst>
          </p:cNvPr>
          <p:cNvSpPr txBox="1">
            <a:spLocks/>
          </p:cNvSpPr>
          <p:nvPr/>
        </p:nvSpPr>
        <p:spPr>
          <a:xfrm>
            <a:off x="-1" y="1251464"/>
            <a:ext cx="9144000" cy="706437"/>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0CEE4A79-90DE-46AA-BA5D-0469B9F9A9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52" y="5594959"/>
            <a:ext cx="1169753" cy="1169120"/>
          </a:xfrm>
          <a:prstGeom prst="rect">
            <a:avLst/>
          </a:prstGeom>
        </p:spPr>
      </p:pic>
      <p:sp>
        <p:nvSpPr>
          <p:cNvPr id="8" name="Rectangle 7">
            <a:extLst>
              <a:ext uri="{FF2B5EF4-FFF2-40B4-BE49-F238E27FC236}">
                <a16:creationId xmlns:a16="http://schemas.microsoft.com/office/drawing/2014/main" id="{09A33284-D929-4FA4-B06A-5ECAA9A7867F}"/>
              </a:ext>
            </a:extLst>
          </p:cNvPr>
          <p:cNvSpPr/>
          <p:nvPr/>
        </p:nvSpPr>
        <p:spPr>
          <a:xfrm>
            <a:off x="1680757" y="5952874"/>
            <a:ext cx="7366791" cy="535531"/>
          </a:xfrm>
          <a:prstGeom prst="rect">
            <a:avLst/>
          </a:prstGeom>
        </p:spPr>
        <p:txBody>
          <a:bodyPr wrap="square">
            <a:spAutoFit/>
          </a:bodyPr>
          <a:lstStyle/>
          <a:p>
            <a:pPr lvl="0" algn="ctr" defTabSz="685800">
              <a:lnSpc>
                <a:spcPct val="90000"/>
              </a:lnSpc>
              <a:spcBef>
                <a:spcPct val="0"/>
              </a:spcBef>
              <a:defRPr/>
            </a:pPr>
            <a:r>
              <a:rPr lang="en-US" sz="3200" cap="small" dirty="0">
                <a:solidFill>
                  <a:prstClr val="black"/>
                </a:solidFill>
                <a:latin typeface="Century Gothic" panose="020B0502020202020204" pitchFamily="34" charset="0"/>
              </a:rPr>
              <a:t>Laredo City Planning Department</a:t>
            </a:r>
          </a:p>
        </p:txBody>
      </p:sp>
      <p:pic>
        <p:nvPicPr>
          <p:cNvPr id="9" name="Picture 8" descr="\\fredsvr2\Building\bsanchez2\Pictures\logo-removebg-preview.png">
            <a:extLst>
              <a:ext uri="{FF2B5EF4-FFF2-40B4-BE49-F238E27FC236}">
                <a16:creationId xmlns:a16="http://schemas.microsoft.com/office/drawing/2014/main" id="{4A377B20-69BD-4447-851B-E807B3BF1F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60772" y="80957"/>
            <a:ext cx="1619250" cy="1514475"/>
          </a:xfrm>
          <a:prstGeom prst="rect">
            <a:avLst/>
          </a:prstGeom>
          <a:noFill/>
          <a:ln>
            <a:noFill/>
          </a:ln>
        </p:spPr>
      </p:pic>
    </p:spTree>
    <p:extLst>
      <p:ext uri="{BB962C8B-B14F-4D97-AF65-F5344CB8AC3E}">
        <p14:creationId xmlns:p14="http://schemas.microsoft.com/office/powerpoint/2010/main" val="214939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FCECD-B007-4980-813B-32AE6AF4B8FD}"/>
              </a:ext>
            </a:extLst>
          </p:cNvPr>
          <p:cNvSpPr>
            <a:spLocks noGrp="1"/>
          </p:cNvSpPr>
          <p:nvPr>
            <p:ph type="title"/>
          </p:nvPr>
        </p:nvSpPr>
        <p:spPr>
          <a:xfrm>
            <a:off x="643004" y="318977"/>
            <a:ext cx="8836183" cy="999460"/>
          </a:xfrm>
        </p:spPr>
        <p:txBody>
          <a:bodyPr>
            <a:normAutofit fontScale="90000"/>
          </a:bodyPr>
          <a:lstStyle/>
          <a:p>
            <a:pPr algn="ctr"/>
            <a:r>
              <a:rPr lang="en-US" sz="3600" b="1" dirty="0">
                <a:latin typeface="Century Gothic" panose="020B0502020202020204" pitchFamily="34" charset="0"/>
              </a:rPr>
              <a:t>Remove from City of Laredo,</a:t>
            </a:r>
            <a:br>
              <a:rPr lang="en-US" sz="3600" b="1" dirty="0">
                <a:latin typeface="Century Gothic" panose="020B0502020202020204" pitchFamily="34" charset="0"/>
              </a:rPr>
            </a:br>
            <a:r>
              <a:rPr lang="en-US" sz="3600" b="1" dirty="0">
                <a:latin typeface="Century Gothic" panose="020B0502020202020204" pitchFamily="34" charset="0"/>
              </a:rPr>
              <a:t>Land Development Code</a:t>
            </a:r>
            <a:br>
              <a:rPr lang="en-US" sz="3600" b="1" dirty="0">
                <a:latin typeface="Century Gothic" panose="020B0502020202020204" pitchFamily="34" charset="0"/>
              </a:rPr>
            </a:br>
            <a:endParaRPr lang="en-US" sz="3600" dirty="0">
              <a:latin typeface="Century Gothic" panose="020B0502020202020204" pitchFamily="34" charset="0"/>
            </a:endParaRPr>
          </a:p>
        </p:txBody>
      </p:sp>
      <p:sp>
        <p:nvSpPr>
          <p:cNvPr id="4" name="Content Placeholder 2">
            <a:extLst>
              <a:ext uri="{FF2B5EF4-FFF2-40B4-BE49-F238E27FC236}">
                <a16:creationId xmlns:a16="http://schemas.microsoft.com/office/drawing/2014/main" id="{36E27738-F015-4013-A158-4F89BE3AA030}"/>
              </a:ext>
            </a:extLst>
          </p:cNvPr>
          <p:cNvSpPr>
            <a:spLocks noGrp="1"/>
          </p:cNvSpPr>
          <p:nvPr>
            <p:ph idx="1"/>
          </p:nvPr>
        </p:nvSpPr>
        <p:spPr>
          <a:xfrm>
            <a:off x="153907" y="1169968"/>
            <a:ext cx="8836183" cy="5688032"/>
          </a:xfrm>
        </p:spPr>
        <p:txBody>
          <a:bodyPr numCol="2">
            <a:normAutofit/>
          </a:bodyPr>
          <a:lstStyle/>
          <a:p>
            <a:pPr marL="0" indent="0">
              <a:buNone/>
            </a:pPr>
            <a:br>
              <a:rPr lang="en-US" sz="1800" dirty="0">
                <a:latin typeface="Century Gothic" panose="020B0502020202020204" pitchFamily="34" charset="0"/>
              </a:rPr>
            </a:br>
            <a:endParaRPr lang="en-US" sz="1800" dirty="0">
              <a:latin typeface="Century Gothic" panose="020B0502020202020204" pitchFamily="34" charset="0"/>
            </a:endParaRPr>
          </a:p>
        </p:txBody>
      </p:sp>
      <p:sp>
        <p:nvSpPr>
          <p:cNvPr id="3" name="TextBox 2">
            <a:extLst>
              <a:ext uri="{FF2B5EF4-FFF2-40B4-BE49-F238E27FC236}">
                <a16:creationId xmlns:a16="http://schemas.microsoft.com/office/drawing/2014/main" id="{D1A4FAE0-341E-49B3-B21C-A6DCE6D979BE}"/>
              </a:ext>
            </a:extLst>
          </p:cNvPr>
          <p:cNvSpPr txBox="1"/>
          <p:nvPr/>
        </p:nvSpPr>
        <p:spPr>
          <a:xfrm>
            <a:off x="1225439" y="1680243"/>
            <a:ext cx="6896986" cy="3785652"/>
          </a:xfrm>
          <a:prstGeom prst="rect">
            <a:avLst/>
          </a:prstGeom>
          <a:noFill/>
        </p:spPr>
        <p:txBody>
          <a:bodyPr wrap="square" rtlCol="0">
            <a:spAutoFit/>
          </a:bodyPr>
          <a:lstStyle/>
          <a:p>
            <a:r>
              <a:rPr lang="en-US" sz="2000" b="1" dirty="0">
                <a:latin typeface="Century Gothic" panose="020B0502020202020204" pitchFamily="34" charset="0"/>
              </a:rPr>
              <a:t>Chapter 24, Appendix D, Permit Fees</a:t>
            </a:r>
          </a:p>
          <a:p>
            <a:endParaRPr lang="en-US" sz="2000" dirty="0">
              <a:latin typeface="Century Gothic" panose="020B0502020202020204" pitchFamily="34" charset="0"/>
            </a:endParaRPr>
          </a:p>
          <a:p>
            <a:pPr marL="342900" indent="-342900">
              <a:buFont typeface="Arial" panose="020B0604020202020204" pitchFamily="34" charset="0"/>
              <a:buChar char="•"/>
            </a:pPr>
            <a:r>
              <a:rPr lang="en-US" sz="2000" dirty="0">
                <a:latin typeface="Century Gothic" panose="020B0502020202020204" pitchFamily="34" charset="0"/>
              </a:rPr>
              <a:t>Building Permit Fees</a:t>
            </a:r>
          </a:p>
          <a:p>
            <a:pPr marL="342900" indent="-342900">
              <a:buFont typeface="Arial" panose="020B0604020202020204" pitchFamily="34" charset="0"/>
              <a:buChar char="•"/>
            </a:pPr>
            <a:r>
              <a:rPr lang="en-US" sz="2000" dirty="0">
                <a:latin typeface="Century Gothic" panose="020B0502020202020204" pitchFamily="34" charset="0"/>
              </a:rPr>
              <a:t>Moving Fee</a:t>
            </a:r>
          </a:p>
          <a:p>
            <a:pPr marL="342900" indent="-342900">
              <a:buFont typeface="Arial" panose="020B0604020202020204" pitchFamily="34" charset="0"/>
              <a:buChar char="•"/>
            </a:pPr>
            <a:r>
              <a:rPr lang="en-US" sz="2000" dirty="0">
                <a:latin typeface="Century Gothic" panose="020B0502020202020204" pitchFamily="34" charset="0"/>
              </a:rPr>
              <a:t>Demolition Fee</a:t>
            </a:r>
          </a:p>
          <a:p>
            <a:pPr marL="342900" indent="-342900">
              <a:buFont typeface="Arial" panose="020B0604020202020204" pitchFamily="34" charset="0"/>
              <a:buChar char="•"/>
            </a:pPr>
            <a:r>
              <a:rPr lang="en-US" sz="2000" dirty="0">
                <a:latin typeface="Century Gothic" panose="020B0502020202020204" pitchFamily="34" charset="0"/>
              </a:rPr>
              <a:t>Penalties</a:t>
            </a:r>
          </a:p>
          <a:p>
            <a:pPr marL="342900" indent="-342900">
              <a:buFont typeface="Arial" panose="020B0604020202020204" pitchFamily="34" charset="0"/>
              <a:buChar char="•"/>
            </a:pPr>
            <a:r>
              <a:rPr lang="en-US" sz="2000" dirty="0">
                <a:latin typeface="Century Gothic" panose="020B0502020202020204" pitchFamily="34" charset="0"/>
              </a:rPr>
              <a:t>Plan Checking Fees</a:t>
            </a:r>
          </a:p>
          <a:p>
            <a:pPr marL="342900" indent="-342900">
              <a:buFont typeface="Arial" panose="020B0604020202020204" pitchFamily="34" charset="0"/>
              <a:buChar char="•"/>
            </a:pPr>
            <a:r>
              <a:rPr lang="en-US" sz="2000" dirty="0">
                <a:latin typeface="Century Gothic" panose="020B0502020202020204" pitchFamily="34" charset="0"/>
              </a:rPr>
              <a:t>Plumbing Permit Fees</a:t>
            </a:r>
          </a:p>
          <a:p>
            <a:pPr marL="342900" indent="-342900">
              <a:buFont typeface="Arial" panose="020B0604020202020204" pitchFamily="34" charset="0"/>
              <a:buChar char="•"/>
            </a:pPr>
            <a:r>
              <a:rPr lang="en-US" sz="2000" dirty="0">
                <a:latin typeface="Century Gothic" panose="020B0502020202020204" pitchFamily="34" charset="0"/>
              </a:rPr>
              <a:t>Mechanical Permit Fees</a:t>
            </a:r>
          </a:p>
          <a:p>
            <a:endParaRPr lang="en-US" sz="2000" dirty="0">
              <a:latin typeface="Century Gothic" panose="020B0502020202020204" pitchFamily="34" charset="0"/>
            </a:endParaRPr>
          </a:p>
          <a:p>
            <a:pPr algn="just"/>
            <a:r>
              <a:rPr lang="en-US" sz="2000">
                <a:latin typeface="Century Gothic" panose="020B0502020202020204" pitchFamily="34" charset="0"/>
              </a:rPr>
              <a:t>The </a:t>
            </a:r>
            <a:r>
              <a:rPr lang="en-US" sz="2000" dirty="0">
                <a:latin typeface="Century Gothic" panose="020B0502020202020204" pitchFamily="34" charset="0"/>
              </a:rPr>
              <a:t>Building Development Services recommends that all fees be in one location to effectively implement </a:t>
            </a:r>
          </a:p>
        </p:txBody>
      </p:sp>
    </p:spTree>
    <p:extLst>
      <p:ext uri="{BB962C8B-B14F-4D97-AF65-F5344CB8AC3E}">
        <p14:creationId xmlns:p14="http://schemas.microsoft.com/office/powerpoint/2010/main" val="3989045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0CE0-2C0D-44DA-906E-7161F2B2ACF3}"/>
              </a:ext>
            </a:extLst>
          </p:cNvPr>
          <p:cNvSpPr>
            <a:spLocks noGrp="1"/>
          </p:cNvSpPr>
          <p:nvPr>
            <p:ph type="title"/>
          </p:nvPr>
        </p:nvSpPr>
        <p:spPr>
          <a:xfrm>
            <a:off x="628650" y="18255"/>
            <a:ext cx="7886700" cy="725229"/>
          </a:xfrm>
        </p:spPr>
        <p:txBody>
          <a:bodyPr/>
          <a:lstStyle/>
          <a:p>
            <a:pPr algn="ctr"/>
            <a:r>
              <a:rPr lang="en-US" b="1" dirty="0">
                <a:latin typeface="Century Gothic" panose="020B0502020202020204" pitchFamily="34" charset="0"/>
              </a:rPr>
              <a:t>COMPARISON TO OTHER CITIES</a:t>
            </a:r>
          </a:p>
        </p:txBody>
      </p:sp>
      <p:sp>
        <p:nvSpPr>
          <p:cNvPr id="7" name="Content Placeholder 6">
            <a:extLst>
              <a:ext uri="{FF2B5EF4-FFF2-40B4-BE49-F238E27FC236}">
                <a16:creationId xmlns:a16="http://schemas.microsoft.com/office/drawing/2014/main" id="{42AD96B1-AA70-495D-A5AC-6824C8125B4D}"/>
              </a:ext>
            </a:extLst>
          </p:cNvPr>
          <p:cNvSpPr>
            <a:spLocks noGrp="1"/>
          </p:cNvSpPr>
          <p:nvPr>
            <p:ph idx="1"/>
          </p:nvPr>
        </p:nvSpPr>
        <p:spPr/>
        <p:txBody>
          <a:bodyPr/>
          <a:lstStyle/>
          <a:p>
            <a:pPr marL="0" indent="0">
              <a:buNone/>
            </a:pPr>
            <a:r>
              <a:rPr lang="en-US" dirty="0"/>
              <a:t> 	</a:t>
            </a:r>
          </a:p>
        </p:txBody>
      </p:sp>
      <p:pic>
        <p:nvPicPr>
          <p:cNvPr id="6" name="Picture 5">
            <a:extLst>
              <a:ext uri="{FF2B5EF4-FFF2-40B4-BE49-F238E27FC236}">
                <a16:creationId xmlns:a16="http://schemas.microsoft.com/office/drawing/2014/main" id="{1F870C42-A901-4D10-8CB9-FC15AB85277D}"/>
              </a:ext>
            </a:extLst>
          </p:cNvPr>
          <p:cNvPicPr>
            <a:picLocks noChangeAspect="1"/>
          </p:cNvPicPr>
          <p:nvPr/>
        </p:nvPicPr>
        <p:blipFill>
          <a:blip r:embed="rId2"/>
          <a:stretch>
            <a:fillRect/>
          </a:stretch>
        </p:blipFill>
        <p:spPr>
          <a:xfrm>
            <a:off x="1075385" y="1150405"/>
            <a:ext cx="7088309" cy="5112631"/>
          </a:xfrm>
          <a:prstGeom prst="rect">
            <a:avLst/>
          </a:prstGeom>
        </p:spPr>
      </p:pic>
    </p:spTree>
    <p:extLst>
      <p:ext uri="{BB962C8B-B14F-4D97-AF65-F5344CB8AC3E}">
        <p14:creationId xmlns:p14="http://schemas.microsoft.com/office/powerpoint/2010/main" val="647319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AC12-B164-48C6-A731-004AC1631DE5}"/>
              </a:ext>
            </a:extLst>
          </p:cNvPr>
          <p:cNvSpPr>
            <a:spLocks noGrp="1"/>
          </p:cNvSpPr>
          <p:nvPr>
            <p:ph type="title"/>
          </p:nvPr>
        </p:nvSpPr>
        <p:spPr>
          <a:xfrm>
            <a:off x="628650" y="0"/>
            <a:ext cx="7886700" cy="1228436"/>
          </a:xfrm>
        </p:spPr>
        <p:txBody>
          <a:bodyPr>
            <a:normAutofit/>
          </a:bodyPr>
          <a:lstStyle/>
          <a:p>
            <a:pPr algn="ctr"/>
            <a:r>
              <a:rPr lang="en-US" b="1" dirty="0">
                <a:latin typeface="Century Gothic" panose="020B0502020202020204" pitchFamily="34" charset="0"/>
              </a:rPr>
              <a:t>INSURANCE REQUIREMENTS FOR</a:t>
            </a:r>
            <a:br>
              <a:rPr lang="en-US" b="1" dirty="0">
                <a:latin typeface="Century Gothic" panose="020B0502020202020204" pitchFamily="34" charset="0"/>
              </a:rPr>
            </a:br>
            <a:r>
              <a:rPr lang="en-US" b="1" dirty="0">
                <a:latin typeface="Century Gothic" panose="020B0502020202020204" pitchFamily="34" charset="0"/>
              </a:rPr>
              <a:t>RIGHT-OF-WAY UTILITY CONTRACTORS</a:t>
            </a:r>
            <a:endParaRPr lang="en-US" dirty="0"/>
          </a:p>
        </p:txBody>
      </p:sp>
      <p:sp>
        <p:nvSpPr>
          <p:cNvPr id="7" name="Content Placeholder 6">
            <a:extLst>
              <a:ext uri="{FF2B5EF4-FFF2-40B4-BE49-F238E27FC236}">
                <a16:creationId xmlns:a16="http://schemas.microsoft.com/office/drawing/2014/main" id="{4C786D6B-9EFE-4F64-B562-A8E3A7E5A319}"/>
              </a:ext>
            </a:extLst>
          </p:cNvPr>
          <p:cNvSpPr>
            <a:spLocks noGrp="1"/>
          </p:cNvSpPr>
          <p:nvPr>
            <p:ph idx="1"/>
          </p:nvPr>
        </p:nvSpPr>
        <p:spPr>
          <a:xfrm>
            <a:off x="628650" y="1391516"/>
            <a:ext cx="7886700" cy="5194011"/>
          </a:xfrm>
        </p:spPr>
        <p:txBody>
          <a:bodyPr>
            <a:normAutofit fontScale="92500" lnSpcReduction="10000"/>
          </a:bodyPr>
          <a:lstStyle/>
          <a:p>
            <a:pPr marL="0" lvl="0" indent="0">
              <a:buNone/>
            </a:pPr>
            <a:r>
              <a:rPr lang="en-US" u="sng" dirty="0"/>
              <a:t>Certificate of Insurance:</a:t>
            </a:r>
          </a:p>
          <a:p>
            <a:pPr lvl="0"/>
            <a:r>
              <a:rPr lang="en-US" dirty="0"/>
              <a:t>Commercial Liability Insurance for $2,000,000</a:t>
            </a:r>
          </a:p>
          <a:p>
            <a:pPr lvl="0"/>
            <a:r>
              <a:rPr lang="en-US" dirty="0"/>
              <a:t>Commercial Automobile Liability for $1,000,000 </a:t>
            </a:r>
          </a:p>
          <a:p>
            <a:pPr lvl="0"/>
            <a:r>
              <a:rPr lang="en-US" dirty="0"/>
              <a:t>Workers Comp for $1,000,000</a:t>
            </a:r>
          </a:p>
          <a:p>
            <a:pPr lvl="0"/>
            <a:r>
              <a:rPr lang="en-US" dirty="0"/>
              <a:t>Umbrella Liability $1,000,000 </a:t>
            </a:r>
            <a:r>
              <a:rPr lang="en-US" dirty="0">
                <a:solidFill>
                  <a:srgbClr val="FF0000"/>
                </a:solidFill>
              </a:rPr>
              <a:t>(required if project over $1,000,000)</a:t>
            </a:r>
          </a:p>
          <a:p>
            <a:r>
              <a:rPr lang="en-US" dirty="0"/>
              <a:t> The certificate holder must read the following:</a:t>
            </a:r>
          </a:p>
          <a:p>
            <a:pPr marL="0" indent="0">
              <a:buNone/>
            </a:pPr>
            <a:r>
              <a:rPr lang="en-US" dirty="0"/>
              <a:t>	City of Laredo</a:t>
            </a:r>
          </a:p>
          <a:p>
            <a:pPr marL="0" indent="0">
              <a:buNone/>
            </a:pPr>
            <a:r>
              <a:rPr lang="en-US" dirty="0"/>
              <a:t>	1413 Houston St</a:t>
            </a:r>
          </a:p>
          <a:p>
            <a:pPr marL="0" indent="0">
              <a:buNone/>
            </a:pPr>
            <a:r>
              <a:rPr lang="en-US" dirty="0"/>
              <a:t>	Laredo, TX 78040</a:t>
            </a:r>
          </a:p>
          <a:p>
            <a:pPr marL="0" indent="0">
              <a:buNone/>
            </a:pPr>
            <a:endParaRPr lang="en-US" dirty="0"/>
          </a:p>
          <a:p>
            <a:pPr marL="0" indent="0">
              <a:buNone/>
            </a:pPr>
            <a:r>
              <a:rPr lang="en-US" dirty="0"/>
              <a:t>As per City of Laredo Risk Management Dept, the COI requires an update for additional insured for the General Liability and Auto Liability and the waiver of subrogation for General Liability, Auto Liability and Workers Compensation.</a:t>
            </a:r>
          </a:p>
          <a:p>
            <a:endParaRPr lang="en-US" dirty="0"/>
          </a:p>
          <a:p>
            <a:pPr marL="0" indent="0" algn="ctr">
              <a:buNone/>
            </a:pPr>
            <a:r>
              <a:rPr lang="en-US" i="1" dirty="0"/>
              <a:t>City of Laredo</a:t>
            </a:r>
          </a:p>
          <a:p>
            <a:pPr marL="0" indent="0" algn="ctr">
              <a:buNone/>
            </a:pPr>
            <a:r>
              <a:rPr lang="en-US" i="1" dirty="0"/>
              <a:t>Insurance Provisions &amp; Limits</a:t>
            </a:r>
          </a:p>
        </p:txBody>
      </p:sp>
    </p:spTree>
    <p:extLst>
      <p:ext uri="{BB962C8B-B14F-4D97-AF65-F5344CB8AC3E}">
        <p14:creationId xmlns:p14="http://schemas.microsoft.com/office/powerpoint/2010/main" val="1272116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AC12-B164-48C6-A731-004AC1631DE5}"/>
              </a:ext>
            </a:extLst>
          </p:cNvPr>
          <p:cNvSpPr>
            <a:spLocks noGrp="1"/>
          </p:cNvSpPr>
          <p:nvPr>
            <p:ph type="title"/>
          </p:nvPr>
        </p:nvSpPr>
        <p:spPr>
          <a:xfrm>
            <a:off x="583894" y="-129309"/>
            <a:ext cx="8145895" cy="1228436"/>
          </a:xfrm>
        </p:spPr>
        <p:txBody>
          <a:bodyPr>
            <a:normAutofit/>
          </a:bodyPr>
          <a:lstStyle/>
          <a:p>
            <a:pPr algn="ctr"/>
            <a:r>
              <a:rPr lang="en-US" b="1" dirty="0">
                <a:latin typeface="Century Gothic" panose="020B0502020202020204" pitchFamily="34" charset="0"/>
              </a:rPr>
              <a:t>SAMPLE OF CERTIFICATE OF INSURANCE</a:t>
            </a:r>
            <a:endParaRPr lang="en-US" dirty="0"/>
          </a:p>
        </p:txBody>
      </p:sp>
      <p:pic>
        <p:nvPicPr>
          <p:cNvPr id="9" name="Content Placeholder 8">
            <a:extLst>
              <a:ext uri="{FF2B5EF4-FFF2-40B4-BE49-F238E27FC236}">
                <a16:creationId xmlns:a16="http://schemas.microsoft.com/office/drawing/2014/main" id="{68C49015-1C72-454E-9446-474DBDE9164C}"/>
              </a:ext>
            </a:extLst>
          </p:cNvPr>
          <p:cNvPicPr>
            <a:picLocks noGrp="1" noChangeAspect="1"/>
          </p:cNvPicPr>
          <p:nvPr>
            <p:ph idx="1"/>
          </p:nvPr>
        </p:nvPicPr>
        <p:blipFill>
          <a:blip r:embed="rId2"/>
          <a:stretch>
            <a:fillRect/>
          </a:stretch>
        </p:blipFill>
        <p:spPr>
          <a:xfrm>
            <a:off x="137697" y="794326"/>
            <a:ext cx="4278453" cy="5558127"/>
          </a:xfrm>
          <a:prstGeom prst="rect">
            <a:avLst/>
          </a:prstGeom>
        </p:spPr>
      </p:pic>
      <p:pic>
        <p:nvPicPr>
          <p:cNvPr id="10" name="Picture 9">
            <a:extLst>
              <a:ext uri="{FF2B5EF4-FFF2-40B4-BE49-F238E27FC236}">
                <a16:creationId xmlns:a16="http://schemas.microsoft.com/office/drawing/2014/main" id="{86CED8AC-6316-4C10-84D0-5E056BF5353D}"/>
              </a:ext>
            </a:extLst>
          </p:cNvPr>
          <p:cNvPicPr>
            <a:picLocks noChangeAspect="1"/>
          </p:cNvPicPr>
          <p:nvPr/>
        </p:nvPicPr>
        <p:blipFill>
          <a:blip r:embed="rId3"/>
          <a:stretch>
            <a:fillRect/>
          </a:stretch>
        </p:blipFill>
        <p:spPr>
          <a:xfrm>
            <a:off x="4559938" y="794326"/>
            <a:ext cx="4315128" cy="5558127"/>
          </a:xfrm>
          <a:prstGeom prst="rect">
            <a:avLst/>
          </a:prstGeom>
        </p:spPr>
      </p:pic>
      <p:sp>
        <p:nvSpPr>
          <p:cNvPr id="11" name="TextBox 10">
            <a:extLst>
              <a:ext uri="{FF2B5EF4-FFF2-40B4-BE49-F238E27FC236}">
                <a16:creationId xmlns:a16="http://schemas.microsoft.com/office/drawing/2014/main" id="{6110C506-8D6B-4B8B-939C-C27D17A60F4B}"/>
              </a:ext>
            </a:extLst>
          </p:cNvPr>
          <p:cNvSpPr txBox="1"/>
          <p:nvPr/>
        </p:nvSpPr>
        <p:spPr>
          <a:xfrm>
            <a:off x="1524377" y="6377997"/>
            <a:ext cx="1505092" cy="369332"/>
          </a:xfrm>
          <a:prstGeom prst="rect">
            <a:avLst/>
          </a:prstGeom>
          <a:noFill/>
        </p:spPr>
        <p:txBody>
          <a:bodyPr wrap="none" rtlCol="0">
            <a:spAutoFit/>
          </a:bodyPr>
          <a:lstStyle/>
          <a:p>
            <a:r>
              <a:rPr lang="en-US" dirty="0"/>
              <a:t>Sample of COI</a:t>
            </a:r>
          </a:p>
        </p:txBody>
      </p:sp>
      <p:sp>
        <p:nvSpPr>
          <p:cNvPr id="14" name="TextBox 13">
            <a:extLst>
              <a:ext uri="{FF2B5EF4-FFF2-40B4-BE49-F238E27FC236}">
                <a16:creationId xmlns:a16="http://schemas.microsoft.com/office/drawing/2014/main" id="{FEE38415-7D5B-4916-906C-0B27837D1C5C}"/>
              </a:ext>
            </a:extLst>
          </p:cNvPr>
          <p:cNvSpPr txBox="1"/>
          <p:nvPr/>
        </p:nvSpPr>
        <p:spPr>
          <a:xfrm>
            <a:off x="4706252" y="6377997"/>
            <a:ext cx="4023537" cy="369332"/>
          </a:xfrm>
          <a:prstGeom prst="rect">
            <a:avLst/>
          </a:prstGeom>
          <a:noFill/>
        </p:spPr>
        <p:txBody>
          <a:bodyPr wrap="none" rtlCol="0">
            <a:spAutoFit/>
          </a:bodyPr>
          <a:lstStyle/>
          <a:p>
            <a:r>
              <a:rPr lang="en-US" dirty="0"/>
              <a:t>Blanket Coverage for </a:t>
            </a:r>
            <a:r>
              <a:rPr lang="en-US" dirty="0" err="1"/>
              <a:t>addl</a:t>
            </a:r>
            <a:r>
              <a:rPr lang="en-US" dirty="0"/>
              <a:t> </a:t>
            </a:r>
            <a:r>
              <a:rPr lang="en-US" dirty="0" err="1"/>
              <a:t>insd</a:t>
            </a:r>
            <a:r>
              <a:rPr lang="en-US" dirty="0"/>
              <a:t> &amp; </a:t>
            </a:r>
            <a:r>
              <a:rPr lang="en-US" dirty="0" err="1"/>
              <a:t>sbr</a:t>
            </a:r>
            <a:r>
              <a:rPr lang="en-US" dirty="0"/>
              <a:t> </a:t>
            </a:r>
            <a:r>
              <a:rPr lang="en-US" dirty="0" err="1"/>
              <a:t>wvd</a:t>
            </a:r>
            <a:endParaRPr lang="en-US" dirty="0"/>
          </a:p>
        </p:txBody>
      </p:sp>
      <p:sp>
        <p:nvSpPr>
          <p:cNvPr id="12" name="Oval 11">
            <a:extLst>
              <a:ext uri="{FF2B5EF4-FFF2-40B4-BE49-F238E27FC236}">
                <a16:creationId xmlns:a16="http://schemas.microsoft.com/office/drawing/2014/main" id="{7252C57F-6F2A-416D-BF2B-6336E3D17FD7}"/>
              </a:ext>
            </a:extLst>
          </p:cNvPr>
          <p:cNvSpPr/>
          <p:nvPr/>
        </p:nvSpPr>
        <p:spPr>
          <a:xfrm>
            <a:off x="4572000" y="4768129"/>
            <a:ext cx="1565239" cy="4965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593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AC12-B164-48C6-A731-004AC1631DE5}"/>
              </a:ext>
            </a:extLst>
          </p:cNvPr>
          <p:cNvSpPr>
            <a:spLocks noGrp="1"/>
          </p:cNvSpPr>
          <p:nvPr>
            <p:ph type="title"/>
          </p:nvPr>
        </p:nvSpPr>
        <p:spPr>
          <a:xfrm>
            <a:off x="628650" y="0"/>
            <a:ext cx="7886700" cy="1228436"/>
          </a:xfrm>
        </p:spPr>
        <p:txBody>
          <a:bodyPr>
            <a:normAutofit/>
          </a:bodyPr>
          <a:lstStyle/>
          <a:p>
            <a:pPr algn="ctr"/>
            <a:r>
              <a:rPr lang="en-US" b="1" dirty="0">
                <a:latin typeface="Century Gothic" panose="020B0502020202020204" pitchFamily="34" charset="0"/>
              </a:rPr>
              <a:t>UPCOMING </a:t>
            </a:r>
            <a:endParaRPr lang="en-US" dirty="0"/>
          </a:p>
        </p:txBody>
      </p:sp>
      <p:sp>
        <p:nvSpPr>
          <p:cNvPr id="7" name="Content Placeholder 6">
            <a:extLst>
              <a:ext uri="{FF2B5EF4-FFF2-40B4-BE49-F238E27FC236}">
                <a16:creationId xmlns:a16="http://schemas.microsoft.com/office/drawing/2014/main" id="{4C786D6B-9EFE-4F64-B562-A8E3A7E5A319}"/>
              </a:ext>
            </a:extLst>
          </p:cNvPr>
          <p:cNvSpPr>
            <a:spLocks noGrp="1"/>
          </p:cNvSpPr>
          <p:nvPr>
            <p:ph idx="1"/>
          </p:nvPr>
        </p:nvSpPr>
        <p:spPr>
          <a:xfrm>
            <a:off x="628650" y="1228436"/>
            <a:ext cx="7886700" cy="5194011"/>
          </a:xfrm>
        </p:spPr>
        <p:txBody>
          <a:bodyPr>
            <a:normAutofit/>
          </a:bodyPr>
          <a:lstStyle/>
          <a:p>
            <a:pPr marL="0" lvl="0" indent="0">
              <a:buNone/>
            </a:pPr>
            <a:r>
              <a:rPr lang="en-US" sz="2400" b="1" dirty="0"/>
              <a:t>Amendment to Ordinance 2022-O-212</a:t>
            </a:r>
          </a:p>
          <a:p>
            <a:pPr marL="0" lvl="0" indent="0">
              <a:buNone/>
            </a:pPr>
            <a:r>
              <a:rPr lang="en-US" sz="2400" b="1" dirty="0"/>
              <a:t>MANDATE HYDRO EXCAVATION</a:t>
            </a:r>
          </a:p>
          <a:p>
            <a:pPr marL="457200" lvl="0" indent="-457200">
              <a:buFont typeface="+mj-lt"/>
              <a:buAutoNum type="arabicPeriod"/>
            </a:pPr>
            <a:r>
              <a:rPr lang="en-US" dirty="0"/>
              <a:t>Pre-inspection </a:t>
            </a:r>
          </a:p>
          <a:p>
            <a:pPr marL="0" lvl="0" indent="0">
              <a:buNone/>
            </a:pPr>
            <a:r>
              <a:rPr lang="en-US" dirty="0"/>
              <a:t>	Expose existing utilities to approve alignment</a:t>
            </a:r>
          </a:p>
          <a:p>
            <a:pPr marL="0" lvl="0" indent="0">
              <a:buNone/>
            </a:pPr>
            <a:r>
              <a:rPr lang="en-US" dirty="0"/>
              <a:t>2. Post-inspection </a:t>
            </a:r>
          </a:p>
          <a:p>
            <a:pPr marL="0" lvl="0" indent="0">
              <a:buNone/>
            </a:pPr>
            <a:r>
              <a:rPr lang="en-US" dirty="0"/>
              <a:t>	After construction started to verify align</a:t>
            </a:r>
          </a:p>
          <a:p>
            <a:pPr marL="0" lvl="0" indent="0">
              <a:buNone/>
            </a:pPr>
            <a:r>
              <a:rPr lang="en-US" dirty="0"/>
              <a:t>3. Final inspection</a:t>
            </a:r>
          </a:p>
          <a:p>
            <a:pPr marL="0" lvl="0" indent="0">
              <a:buNone/>
            </a:pPr>
            <a:r>
              <a:rPr lang="en-US" dirty="0"/>
              <a:t>	Inspection of all repairs as per SPEC book.</a:t>
            </a:r>
          </a:p>
          <a:p>
            <a:pPr marL="0" lvl="0" indent="0">
              <a:buNone/>
            </a:pPr>
            <a:endParaRPr lang="en-US" dirty="0"/>
          </a:p>
          <a:p>
            <a:pPr marL="0" lvl="0" indent="0" algn="ctr">
              <a:buNone/>
            </a:pPr>
            <a:r>
              <a:rPr lang="en-US" dirty="0"/>
              <a:t>The potential date to be added to the City Council agenda is </a:t>
            </a:r>
          </a:p>
          <a:p>
            <a:pPr marL="0" lvl="0" indent="0" algn="ctr">
              <a:buNone/>
            </a:pPr>
            <a:r>
              <a:rPr lang="en-US" dirty="0"/>
              <a:t>January 21, 2025 </a:t>
            </a:r>
          </a:p>
        </p:txBody>
      </p:sp>
    </p:spTree>
    <p:extLst>
      <p:ext uri="{BB962C8B-B14F-4D97-AF65-F5344CB8AC3E}">
        <p14:creationId xmlns:p14="http://schemas.microsoft.com/office/powerpoint/2010/main" val="1053966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89F4DD0-BC9F-49EC-A99D-AD99A56DA9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4795" y="489529"/>
            <a:ext cx="6794409" cy="5089248"/>
          </a:xfrm>
        </p:spPr>
      </p:pic>
    </p:spTree>
    <p:extLst>
      <p:ext uri="{BB962C8B-B14F-4D97-AF65-F5344CB8AC3E}">
        <p14:creationId xmlns:p14="http://schemas.microsoft.com/office/powerpoint/2010/main" val="540485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3826-B9FD-4811-9421-6B5BF3531536}"/>
              </a:ext>
            </a:extLst>
          </p:cNvPr>
          <p:cNvSpPr>
            <a:spLocks noGrp="1"/>
          </p:cNvSpPr>
          <p:nvPr>
            <p:ph type="title"/>
          </p:nvPr>
        </p:nvSpPr>
        <p:spPr/>
        <p:txBody>
          <a:bodyPr/>
          <a:lstStyle/>
          <a:p>
            <a:pPr algn="ctr"/>
            <a:r>
              <a:rPr lang="en-US" sz="3600" b="1" cap="small" dirty="0">
                <a:latin typeface="Century Gothic" panose="020B0502020202020204" pitchFamily="34" charset="0"/>
              </a:rPr>
              <a:t>BACKGROUND</a:t>
            </a:r>
            <a:br>
              <a:rPr lang="en-US" sz="3600" b="1" cap="small" dirty="0">
                <a:solidFill>
                  <a:srgbClr val="FF0000"/>
                </a:solidFill>
                <a:latin typeface="Century Gothic" panose="020B0502020202020204" pitchFamily="34" charset="0"/>
              </a:rPr>
            </a:br>
            <a:endParaRPr lang="en-US" dirty="0"/>
          </a:p>
        </p:txBody>
      </p:sp>
      <p:sp>
        <p:nvSpPr>
          <p:cNvPr id="3" name="Content Placeholder 2">
            <a:extLst>
              <a:ext uri="{FF2B5EF4-FFF2-40B4-BE49-F238E27FC236}">
                <a16:creationId xmlns:a16="http://schemas.microsoft.com/office/drawing/2014/main" id="{B37384C1-1C8C-46C8-B579-65E15D70FFBE}"/>
              </a:ext>
            </a:extLst>
          </p:cNvPr>
          <p:cNvSpPr>
            <a:spLocks noGrp="1"/>
          </p:cNvSpPr>
          <p:nvPr>
            <p:ph idx="1"/>
          </p:nvPr>
        </p:nvSpPr>
        <p:spPr>
          <a:xfrm>
            <a:off x="628650" y="1564368"/>
            <a:ext cx="7886700" cy="4351338"/>
          </a:xfrm>
        </p:spPr>
        <p:txBody>
          <a:bodyPr/>
          <a:lstStyle/>
          <a:p>
            <a:pPr marL="342900" indent="-342900" algn="just"/>
            <a:r>
              <a:rPr lang="en-US" sz="2800" dirty="0">
                <a:latin typeface="Century Gothic" panose="020B0502020202020204" pitchFamily="34" charset="0"/>
              </a:rPr>
              <a:t>On August 10, 2023, during the Budget Workshop meeting, the City Council directed the Building Department to establish permit fees</a:t>
            </a:r>
          </a:p>
          <a:p>
            <a:pPr marL="342900" indent="-342900" algn="just"/>
            <a:endParaRPr lang="en-US" sz="2800" dirty="0">
              <a:latin typeface="Century Gothic" panose="020B0502020202020204" pitchFamily="34" charset="0"/>
            </a:endParaRPr>
          </a:p>
          <a:p>
            <a:pPr marL="342900" indent="-342900" algn="just"/>
            <a:r>
              <a:rPr lang="en-US" sz="2800" dirty="0">
                <a:latin typeface="Century Gothic" panose="020B0502020202020204" pitchFamily="34" charset="0"/>
              </a:rPr>
              <a:t>Permit Fees were last amended on September 17, 2012 thru Ordinance No. 2012-O-150</a:t>
            </a:r>
          </a:p>
          <a:p>
            <a:endParaRPr lang="en-US" dirty="0"/>
          </a:p>
        </p:txBody>
      </p:sp>
    </p:spTree>
    <p:extLst>
      <p:ext uri="{BB962C8B-B14F-4D97-AF65-F5344CB8AC3E}">
        <p14:creationId xmlns:p14="http://schemas.microsoft.com/office/powerpoint/2010/main" val="367046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740B-FF7E-4EFD-B701-6512653CDA9E}"/>
              </a:ext>
            </a:extLst>
          </p:cNvPr>
          <p:cNvSpPr>
            <a:spLocks noGrp="1"/>
          </p:cNvSpPr>
          <p:nvPr>
            <p:ph type="title"/>
          </p:nvPr>
        </p:nvSpPr>
        <p:spPr>
          <a:xfrm>
            <a:off x="628650" y="0"/>
            <a:ext cx="7886700" cy="1581150"/>
          </a:xfrm>
        </p:spPr>
        <p:txBody>
          <a:bodyPr>
            <a:normAutofit/>
          </a:bodyPr>
          <a:lstStyle/>
          <a:p>
            <a:pPr algn="ctr"/>
            <a:r>
              <a:rPr lang="en-US" sz="2800" b="1" dirty="0">
                <a:latin typeface="Century Gothic" panose="020B0502020202020204" pitchFamily="34" charset="0"/>
              </a:rPr>
              <a:t>NEW PERMIT &amp; SERVICE FEES</a:t>
            </a:r>
            <a:br>
              <a:rPr lang="en-US" sz="2800" b="1" dirty="0">
                <a:latin typeface="Century Gothic" panose="020B0502020202020204" pitchFamily="34" charset="0"/>
              </a:rPr>
            </a:br>
            <a:r>
              <a:rPr lang="en-US" sz="2800" b="1" dirty="0">
                <a:latin typeface="Century Gothic" panose="020B0502020202020204" pitchFamily="34" charset="0"/>
              </a:rPr>
              <a:t>EFFECTIVE DECEMBER 28, 2024</a:t>
            </a:r>
            <a:br>
              <a:rPr lang="en-US" sz="2800" b="1" dirty="0">
                <a:latin typeface="Century Gothic" panose="020B0502020202020204" pitchFamily="34" charset="0"/>
              </a:rPr>
            </a:br>
            <a:endParaRPr lang="en-US" sz="2800" b="1" dirty="0">
              <a:latin typeface="Century Gothic" panose="020B0502020202020204" pitchFamily="34" charset="0"/>
            </a:endParaRPr>
          </a:p>
        </p:txBody>
      </p:sp>
      <p:graphicFrame>
        <p:nvGraphicFramePr>
          <p:cNvPr id="7" name="Content Placeholder 6">
            <a:extLst>
              <a:ext uri="{FF2B5EF4-FFF2-40B4-BE49-F238E27FC236}">
                <a16:creationId xmlns:a16="http://schemas.microsoft.com/office/drawing/2014/main" id="{68868436-2C7D-4372-824E-A729B70198C3}"/>
              </a:ext>
            </a:extLst>
          </p:cNvPr>
          <p:cNvGraphicFramePr>
            <a:graphicFrameLocks noGrp="1"/>
          </p:cNvGraphicFramePr>
          <p:nvPr>
            <p:ph idx="1"/>
            <p:extLst>
              <p:ext uri="{D42A27DB-BD31-4B8C-83A1-F6EECF244321}">
                <p14:modId xmlns:p14="http://schemas.microsoft.com/office/powerpoint/2010/main" val="469601565"/>
              </p:ext>
            </p:extLst>
          </p:nvPr>
        </p:nvGraphicFramePr>
        <p:xfrm>
          <a:off x="715140" y="1581150"/>
          <a:ext cx="7886700" cy="3649980"/>
        </p:xfrm>
        <a:graphic>
          <a:graphicData uri="http://schemas.openxmlformats.org/drawingml/2006/table">
            <a:tbl>
              <a:tblPr firstRow="1" firstCol="1" bandRow="1">
                <a:tableStyleId>{5C22544A-7EE6-4342-B048-85BDC9FD1C3A}</a:tableStyleId>
              </a:tblPr>
              <a:tblGrid>
                <a:gridCol w="3088548">
                  <a:extLst>
                    <a:ext uri="{9D8B030D-6E8A-4147-A177-3AD203B41FA5}">
                      <a16:colId xmlns:a16="http://schemas.microsoft.com/office/drawing/2014/main" val="2241180684"/>
                    </a:ext>
                  </a:extLst>
                </a:gridCol>
                <a:gridCol w="1426828">
                  <a:extLst>
                    <a:ext uri="{9D8B030D-6E8A-4147-A177-3AD203B41FA5}">
                      <a16:colId xmlns:a16="http://schemas.microsoft.com/office/drawing/2014/main" val="4117977381"/>
                    </a:ext>
                  </a:extLst>
                </a:gridCol>
                <a:gridCol w="1685662">
                  <a:extLst>
                    <a:ext uri="{9D8B030D-6E8A-4147-A177-3AD203B41FA5}">
                      <a16:colId xmlns:a16="http://schemas.microsoft.com/office/drawing/2014/main" val="94378813"/>
                    </a:ext>
                  </a:extLst>
                </a:gridCol>
                <a:gridCol w="1685662">
                  <a:extLst>
                    <a:ext uri="{9D8B030D-6E8A-4147-A177-3AD203B41FA5}">
                      <a16:colId xmlns:a16="http://schemas.microsoft.com/office/drawing/2014/main" val="3585111368"/>
                    </a:ext>
                  </a:extLst>
                </a:gridCol>
              </a:tblGrid>
              <a:tr h="590550">
                <a:tc>
                  <a:txBody>
                    <a:bodyPr/>
                    <a:lstStyle/>
                    <a:p>
                      <a:pPr marL="0" marR="0" algn="ctr">
                        <a:lnSpc>
                          <a:spcPct val="107000"/>
                        </a:lnSpc>
                        <a:spcBef>
                          <a:spcPts val="0"/>
                        </a:spcBef>
                        <a:spcAft>
                          <a:spcPts val="0"/>
                        </a:spcAft>
                      </a:pPr>
                      <a:r>
                        <a:rPr lang="en-US" sz="2000" dirty="0">
                          <a:effectLst/>
                          <a:latin typeface="Century Gothic" panose="020B0502020202020204" pitchFamily="34" charset="0"/>
                        </a:rPr>
                        <a:t>FEES</a:t>
                      </a:r>
                      <a:endParaRPr lang="en-US" sz="2000" dirty="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Century Gothic" panose="020B0502020202020204" pitchFamily="34" charset="0"/>
                        </a:rPr>
                        <a:t>CURRENT</a:t>
                      </a:r>
                      <a:endParaRPr lang="en-US" sz="2000" dirty="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Century Gothic" panose="020B0502020202020204" pitchFamily="34" charset="0"/>
                        </a:rPr>
                        <a:t>PROPOSED</a:t>
                      </a:r>
                      <a:endParaRPr lang="en-US" sz="200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Century Gothic" panose="020B0502020202020204" pitchFamily="34" charset="0"/>
                        </a:rPr>
                        <a:t>VARIANCE</a:t>
                      </a:r>
                      <a:endParaRPr lang="en-US" sz="200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5185710"/>
                  </a:ext>
                </a:extLst>
              </a:tr>
              <a:tr h="590550">
                <a:tc>
                  <a:txBody>
                    <a:bodyPr/>
                    <a:lstStyle/>
                    <a:p>
                      <a:pPr marL="0" marR="0">
                        <a:lnSpc>
                          <a:spcPct val="107000"/>
                        </a:lnSpc>
                        <a:spcBef>
                          <a:spcPts val="0"/>
                        </a:spcBef>
                        <a:spcAft>
                          <a:spcPts val="0"/>
                        </a:spcAft>
                      </a:pPr>
                      <a:r>
                        <a:rPr lang="en-US" sz="2000" dirty="0">
                          <a:effectLst/>
                          <a:latin typeface="Century Gothic" panose="020B0502020202020204" pitchFamily="34" charset="0"/>
                        </a:rPr>
                        <a:t>Foundation Only Permit</a:t>
                      </a:r>
                      <a:endParaRPr lang="en-US" sz="2000" dirty="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Century Gothic" panose="020B0502020202020204" pitchFamily="34" charset="0"/>
                        </a:rPr>
                        <a:t>-0-</a:t>
                      </a:r>
                      <a:endParaRPr lang="en-US" sz="200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Century Gothic" panose="020B0502020202020204" pitchFamily="34" charset="0"/>
                        </a:rPr>
                        <a:t>$200.00</a:t>
                      </a:r>
                      <a:endParaRPr lang="en-US" sz="2000" dirty="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Century Gothic" panose="020B0502020202020204" pitchFamily="34" charset="0"/>
                        </a:rPr>
                        <a:t>$200.00</a:t>
                      </a:r>
                      <a:endParaRPr lang="en-US" sz="200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6258527"/>
                  </a:ext>
                </a:extLst>
              </a:tr>
              <a:tr h="590550">
                <a:tc>
                  <a:txBody>
                    <a:bodyPr/>
                    <a:lstStyle/>
                    <a:p>
                      <a:pPr marL="0" marR="0">
                        <a:lnSpc>
                          <a:spcPct val="107000"/>
                        </a:lnSpc>
                        <a:spcBef>
                          <a:spcPts val="0"/>
                        </a:spcBef>
                        <a:spcAft>
                          <a:spcPts val="0"/>
                        </a:spcAft>
                      </a:pPr>
                      <a:r>
                        <a:rPr lang="en-US" sz="2000" dirty="0">
                          <a:effectLst/>
                          <a:latin typeface="Century Gothic" panose="020B0502020202020204" pitchFamily="34" charset="0"/>
                        </a:rPr>
                        <a:t>Solar Panel Permit</a:t>
                      </a:r>
                      <a:endParaRPr lang="en-US" sz="2000" dirty="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Century Gothic" panose="020B0502020202020204" pitchFamily="34" charset="0"/>
                        </a:rPr>
                        <a:t>-0-</a:t>
                      </a:r>
                      <a:endParaRPr lang="en-US" sz="200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Century Gothic" panose="020B0502020202020204" pitchFamily="34" charset="0"/>
                        </a:rPr>
                        <a:t>$200.00</a:t>
                      </a:r>
                      <a:endParaRPr lang="en-US" sz="2000" dirty="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Century Gothic" panose="020B0502020202020204" pitchFamily="34" charset="0"/>
                        </a:rPr>
                        <a:t>$200.00</a:t>
                      </a:r>
                      <a:endParaRPr lang="en-US" sz="200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596436"/>
                  </a:ext>
                </a:extLst>
              </a:tr>
              <a:tr h="590550">
                <a:tc>
                  <a:txBody>
                    <a:bodyPr/>
                    <a:lstStyle/>
                    <a:p>
                      <a:pPr marL="0" marR="0">
                        <a:lnSpc>
                          <a:spcPct val="107000"/>
                        </a:lnSpc>
                        <a:spcBef>
                          <a:spcPts val="0"/>
                        </a:spcBef>
                        <a:spcAft>
                          <a:spcPts val="0"/>
                        </a:spcAft>
                      </a:pPr>
                      <a:r>
                        <a:rPr lang="en-US" sz="2000" dirty="0">
                          <a:effectLst/>
                          <a:latin typeface="Century Gothic" panose="020B0502020202020204" pitchFamily="34" charset="0"/>
                        </a:rPr>
                        <a:t>Pre-Development Service</a:t>
                      </a:r>
                      <a:endParaRPr lang="en-US" sz="2000" dirty="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Century Gothic" panose="020B0502020202020204" pitchFamily="34" charset="0"/>
                        </a:rPr>
                        <a:t>-0-</a:t>
                      </a:r>
                      <a:endParaRPr lang="en-US" sz="200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Century Gothic" panose="020B0502020202020204" pitchFamily="34" charset="0"/>
                        </a:rPr>
                        <a:t>$200.00</a:t>
                      </a:r>
                      <a:endParaRPr lang="en-US" sz="2000" dirty="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Century Gothic" panose="020B0502020202020204" pitchFamily="34" charset="0"/>
                        </a:rPr>
                        <a:t>$200.00</a:t>
                      </a:r>
                      <a:endParaRPr lang="en-US" sz="200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0823020"/>
                  </a:ext>
                </a:extLst>
              </a:tr>
              <a:tr h="590550">
                <a:tc>
                  <a:txBody>
                    <a:bodyPr/>
                    <a:lstStyle/>
                    <a:p>
                      <a:pPr marL="0" marR="0">
                        <a:lnSpc>
                          <a:spcPct val="107000"/>
                        </a:lnSpc>
                        <a:spcBef>
                          <a:spcPts val="0"/>
                        </a:spcBef>
                        <a:spcAft>
                          <a:spcPts val="0"/>
                        </a:spcAft>
                      </a:pPr>
                      <a:r>
                        <a:rPr lang="en-US" sz="2000" dirty="0">
                          <a:effectLst/>
                          <a:latin typeface="Century Gothic" panose="020B0502020202020204" pitchFamily="34" charset="0"/>
                        </a:rPr>
                        <a:t>After-hour Inspection Service </a:t>
                      </a:r>
                      <a:endParaRPr lang="en-US" sz="2000" dirty="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Century Gothic" panose="020B0502020202020204" pitchFamily="34" charset="0"/>
                          <a:ea typeface="Tw Cen MT" panose="020B0602020104020603" pitchFamily="34" charset="0"/>
                          <a:cs typeface="Times New Roman" panose="02020603050405020304" pitchFamily="18" charset="0"/>
                        </a:rPr>
                        <a:t>$50.00</a:t>
                      </a:r>
                    </a:p>
                  </a:txBody>
                  <a:tcPr marL="68580" marR="68580" marT="0" marB="0"/>
                </a:tc>
                <a:tc>
                  <a:txBody>
                    <a:bodyPr/>
                    <a:lstStyle/>
                    <a:p>
                      <a:pPr marL="0" marR="0" algn="ctr">
                        <a:lnSpc>
                          <a:spcPct val="107000"/>
                        </a:lnSpc>
                        <a:spcBef>
                          <a:spcPts val="0"/>
                        </a:spcBef>
                        <a:spcAft>
                          <a:spcPts val="0"/>
                        </a:spcAft>
                      </a:pPr>
                      <a:r>
                        <a:rPr lang="en-US" sz="2000" dirty="0">
                          <a:effectLst/>
                          <a:latin typeface="Century Gothic" panose="020B0502020202020204" pitchFamily="34" charset="0"/>
                        </a:rPr>
                        <a:t>$150.00</a:t>
                      </a:r>
                      <a:endParaRPr lang="en-US" sz="2000" dirty="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Century Gothic" panose="020B0502020202020204" pitchFamily="34" charset="0"/>
                        </a:rPr>
                        <a:t>$100.00</a:t>
                      </a:r>
                      <a:endParaRPr lang="en-US" sz="2000" dirty="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6378672"/>
                  </a:ext>
                </a:extLst>
              </a:tr>
              <a:tr h="590550">
                <a:tc>
                  <a:txBody>
                    <a:bodyPr/>
                    <a:lstStyle/>
                    <a:p>
                      <a:pPr marL="0" marR="0">
                        <a:lnSpc>
                          <a:spcPct val="107000"/>
                        </a:lnSpc>
                        <a:spcBef>
                          <a:spcPts val="0"/>
                        </a:spcBef>
                        <a:spcAft>
                          <a:spcPts val="0"/>
                        </a:spcAft>
                      </a:pPr>
                      <a:r>
                        <a:rPr lang="en-US" sz="2000" dirty="0">
                          <a:effectLst/>
                          <a:latin typeface="Century Gothic" panose="020B0502020202020204" pitchFamily="34" charset="0"/>
                        </a:rPr>
                        <a:t>Partial Inspection Service</a:t>
                      </a:r>
                      <a:endParaRPr lang="en-US" sz="2000" dirty="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Century Gothic" panose="020B0502020202020204" pitchFamily="34" charset="0"/>
                        </a:rPr>
                        <a:t>-0-</a:t>
                      </a:r>
                      <a:endParaRPr lang="en-US" sz="200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Century Gothic" panose="020B0502020202020204" pitchFamily="34" charset="0"/>
                        </a:rPr>
                        <a:t>$75.00</a:t>
                      </a:r>
                      <a:endParaRPr lang="en-US" sz="200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Century Gothic" panose="020B0502020202020204" pitchFamily="34" charset="0"/>
                        </a:rPr>
                        <a:t>$75.00</a:t>
                      </a:r>
                      <a:endParaRPr lang="en-US" sz="2000" dirty="0">
                        <a:effectLst/>
                        <a:latin typeface="Century Gothic" panose="020B0502020202020204" pitchFamily="34" charset="0"/>
                        <a:ea typeface="Tw Cen MT" panose="020B06020201040206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8104552"/>
                  </a:ext>
                </a:extLst>
              </a:tr>
            </a:tbl>
          </a:graphicData>
        </a:graphic>
      </p:graphicFrame>
    </p:spTree>
    <p:extLst>
      <p:ext uri="{BB962C8B-B14F-4D97-AF65-F5344CB8AC3E}">
        <p14:creationId xmlns:p14="http://schemas.microsoft.com/office/powerpoint/2010/main" val="243571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7078-0AD1-480C-939D-288DD4EE0697}"/>
              </a:ext>
            </a:extLst>
          </p:cNvPr>
          <p:cNvSpPr>
            <a:spLocks noGrp="1"/>
          </p:cNvSpPr>
          <p:nvPr>
            <p:ph type="title"/>
          </p:nvPr>
        </p:nvSpPr>
        <p:spPr>
          <a:xfrm>
            <a:off x="628650" y="18256"/>
            <a:ext cx="7886700" cy="844870"/>
          </a:xfrm>
        </p:spPr>
        <p:txBody>
          <a:bodyPr>
            <a:normAutofit/>
          </a:bodyPr>
          <a:lstStyle/>
          <a:p>
            <a:pPr algn="ctr"/>
            <a:r>
              <a:rPr lang="en-US" sz="2800" b="1" dirty="0">
                <a:latin typeface="Century Gothic" panose="020B0502020202020204" pitchFamily="34" charset="0"/>
              </a:rPr>
              <a:t>FOUNDATION-ONLY PERMIT FEE</a:t>
            </a:r>
          </a:p>
        </p:txBody>
      </p:sp>
      <p:sp>
        <p:nvSpPr>
          <p:cNvPr id="3" name="Content Placeholder 2">
            <a:extLst>
              <a:ext uri="{FF2B5EF4-FFF2-40B4-BE49-F238E27FC236}">
                <a16:creationId xmlns:a16="http://schemas.microsoft.com/office/drawing/2014/main" id="{BB1D8E95-EBE5-4438-8CCF-A02435C06858}"/>
              </a:ext>
            </a:extLst>
          </p:cNvPr>
          <p:cNvSpPr>
            <a:spLocks noGrp="1"/>
          </p:cNvSpPr>
          <p:nvPr>
            <p:ph idx="1"/>
          </p:nvPr>
        </p:nvSpPr>
        <p:spPr>
          <a:xfrm>
            <a:off x="628649" y="928316"/>
            <a:ext cx="7968419" cy="5805769"/>
          </a:xfrm>
        </p:spPr>
        <p:txBody>
          <a:bodyPr>
            <a:normAutofit lnSpcReduction="10000"/>
          </a:bodyPr>
          <a:lstStyle/>
          <a:p>
            <a:pPr algn="just"/>
            <a:r>
              <a:rPr lang="en-US" dirty="0">
                <a:latin typeface="Century Gothic" panose="020B0502020202020204" pitchFamily="34" charset="0"/>
              </a:rPr>
              <a:t>A foundation-only permit is allowed by International Building Council (IBC) </a:t>
            </a:r>
            <a:r>
              <a:rPr lang="en-US" b="1" i="1" u="sng" dirty="0">
                <a:latin typeface="Century Gothic" panose="020B0502020202020204" pitchFamily="34" charset="0"/>
              </a:rPr>
              <a:t>107.3.3 Phased approval. The building official is authorized to issue a permit for the construction of foundations or any other part of a building or structure before the construction documents for the whole building or structure have been submitted,</a:t>
            </a:r>
            <a:r>
              <a:rPr lang="en-US" b="1" dirty="0">
                <a:latin typeface="Century Gothic" panose="020B0502020202020204" pitchFamily="34" charset="0"/>
              </a:rPr>
              <a:t> </a:t>
            </a:r>
            <a:r>
              <a:rPr lang="en-US" b="1" i="1" u="sng" dirty="0">
                <a:latin typeface="Century Gothic" panose="020B0502020202020204" pitchFamily="34" charset="0"/>
              </a:rPr>
              <a:t>provided that adequate information and detailed statements have been filed complying with pertinent requirements of this code. The holder of such permit for the foundation or other parts of a building or structure shall proceed at the holder’s own risk with the building operation and without assurance that a permit for the entire structure will be granted</a:t>
            </a:r>
            <a:r>
              <a:rPr lang="en-US" b="1" dirty="0">
                <a:latin typeface="Century Gothic" panose="020B0502020202020204" pitchFamily="34" charset="0"/>
              </a:rPr>
              <a:t>.</a:t>
            </a:r>
          </a:p>
          <a:p>
            <a:pPr algn="just"/>
            <a:r>
              <a:rPr lang="en-US" dirty="0">
                <a:latin typeface="Century Gothic" panose="020B0502020202020204" pitchFamily="34" charset="0"/>
              </a:rPr>
              <a:t>The Building Department has been granting foundation-only permits for a couple of years.  This process has created an additional burden on office staff to process, inspect, and document the status of phased permits</a:t>
            </a:r>
          </a:p>
          <a:p>
            <a:pPr algn="just"/>
            <a:r>
              <a:rPr lang="en-US" dirty="0">
                <a:latin typeface="Century Gothic" panose="020B0502020202020204" pitchFamily="34" charset="0"/>
              </a:rPr>
              <a:t> The Building Department has requested to establish a foundation-only permit process and a permit fee for contractors voluntarily applying.  (This permit is not mandatory)</a:t>
            </a:r>
          </a:p>
          <a:p>
            <a:pPr algn="just"/>
            <a:endParaRPr lang="en-US" dirty="0">
              <a:latin typeface="Century Gothic" panose="020B0502020202020204" pitchFamily="34" charset="0"/>
            </a:endParaRPr>
          </a:p>
        </p:txBody>
      </p:sp>
    </p:spTree>
    <p:extLst>
      <p:ext uri="{BB962C8B-B14F-4D97-AF65-F5344CB8AC3E}">
        <p14:creationId xmlns:p14="http://schemas.microsoft.com/office/powerpoint/2010/main" val="302835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780D7-AE61-4756-8E09-3454299A50E2}"/>
              </a:ext>
            </a:extLst>
          </p:cNvPr>
          <p:cNvSpPr>
            <a:spLocks noGrp="1"/>
          </p:cNvSpPr>
          <p:nvPr>
            <p:ph type="title"/>
          </p:nvPr>
        </p:nvSpPr>
        <p:spPr>
          <a:xfrm>
            <a:off x="628650" y="18256"/>
            <a:ext cx="7886700" cy="853416"/>
          </a:xfrm>
        </p:spPr>
        <p:txBody>
          <a:bodyPr>
            <a:normAutofit/>
          </a:bodyPr>
          <a:lstStyle/>
          <a:p>
            <a:pPr algn="ctr"/>
            <a:r>
              <a:rPr lang="en-US" sz="2800" b="1" dirty="0">
                <a:latin typeface="Century Gothic" panose="020B0502020202020204" pitchFamily="34" charset="0"/>
              </a:rPr>
              <a:t>SOLAR PANEL PERMIT FEE</a:t>
            </a:r>
          </a:p>
        </p:txBody>
      </p:sp>
      <p:sp>
        <p:nvSpPr>
          <p:cNvPr id="3" name="Content Placeholder 2">
            <a:extLst>
              <a:ext uri="{FF2B5EF4-FFF2-40B4-BE49-F238E27FC236}">
                <a16:creationId xmlns:a16="http://schemas.microsoft.com/office/drawing/2014/main" id="{49E17069-C439-434D-B719-F63122109D8A}"/>
              </a:ext>
            </a:extLst>
          </p:cNvPr>
          <p:cNvSpPr>
            <a:spLocks noGrp="1"/>
          </p:cNvSpPr>
          <p:nvPr>
            <p:ph idx="1"/>
          </p:nvPr>
        </p:nvSpPr>
        <p:spPr>
          <a:xfrm>
            <a:off x="628650" y="1444240"/>
            <a:ext cx="7886700" cy="4854010"/>
          </a:xfrm>
        </p:spPr>
        <p:txBody>
          <a:bodyPr/>
          <a:lstStyle/>
          <a:p>
            <a:pPr algn="just"/>
            <a:r>
              <a:rPr lang="en-US" dirty="0">
                <a:latin typeface="Century Gothic" panose="020B0502020202020204" pitchFamily="34" charset="0"/>
              </a:rPr>
              <a:t>Solar Panel Permit is required as per Chapter 15, </a:t>
            </a:r>
            <a:r>
              <a:rPr lang="en-US" b="1" u="sng" dirty="0">
                <a:latin typeface="Century Gothic" panose="020B0502020202020204" pitchFamily="34" charset="0"/>
              </a:rPr>
              <a:t>Roof Assemblies and Rooftop Structures</a:t>
            </a:r>
            <a:r>
              <a:rPr lang="en-US" dirty="0">
                <a:latin typeface="Century Gothic" panose="020B0502020202020204" pitchFamily="34" charset="0"/>
              </a:rPr>
              <a:t> section </a:t>
            </a:r>
            <a:r>
              <a:rPr lang="en-US" b="1" u="sng" dirty="0">
                <a:latin typeface="Century Gothic" panose="020B0502020202020204" pitchFamily="34" charset="0"/>
              </a:rPr>
              <a:t>1505.8 Building-integrated photovoltaic products,</a:t>
            </a:r>
            <a:r>
              <a:rPr lang="en-US" dirty="0">
                <a:latin typeface="Century Gothic" panose="020B0502020202020204" pitchFamily="34" charset="0"/>
              </a:rPr>
              <a:t> Chapter 16, </a:t>
            </a:r>
            <a:r>
              <a:rPr lang="en-US" b="1" u="sng" dirty="0">
                <a:latin typeface="Century Gothic" panose="020B0502020202020204" pitchFamily="34" charset="0"/>
              </a:rPr>
              <a:t>STRUCTURAL DESIGN </a:t>
            </a:r>
            <a:r>
              <a:rPr lang="en-US" dirty="0">
                <a:latin typeface="Century Gothic" panose="020B0502020202020204" pitchFamily="34" charset="0"/>
              </a:rPr>
              <a:t>AND Chapter 31, </a:t>
            </a:r>
            <a:r>
              <a:rPr lang="en-US" b="1" u="sng" dirty="0">
                <a:latin typeface="Century Gothic" panose="020B0502020202020204" pitchFamily="34" charset="0"/>
              </a:rPr>
              <a:t>SOLAR ENERGY SYSTEMS</a:t>
            </a:r>
          </a:p>
          <a:p>
            <a:pPr algn="just"/>
            <a:r>
              <a:rPr lang="en-US" dirty="0">
                <a:latin typeface="Century Gothic" panose="020B0502020202020204" pitchFamily="34" charset="0"/>
              </a:rPr>
              <a:t>The International Building Council (IBC) requires a permit and inspection of the solar panels.	</a:t>
            </a:r>
          </a:p>
          <a:p>
            <a:pPr algn="just"/>
            <a:r>
              <a:rPr lang="en-US" dirty="0">
                <a:latin typeface="Century Gothic" panose="020B0502020202020204" pitchFamily="34" charset="0"/>
              </a:rPr>
              <a:t>The Building Development Services has been granting electrical permits for solar panels without inspecting the rooftops, the underlayment, or the ballasted system.  </a:t>
            </a:r>
          </a:p>
          <a:p>
            <a:pPr algn="just"/>
            <a:endParaRPr lang="en-US" dirty="0">
              <a:latin typeface="Century Gothic" panose="020B0502020202020204" pitchFamily="34" charset="0"/>
            </a:endParaRPr>
          </a:p>
        </p:txBody>
      </p:sp>
    </p:spTree>
    <p:extLst>
      <p:ext uri="{BB962C8B-B14F-4D97-AF65-F5344CB8AC3E}">
        <p14:creationId xmlns:p14="http://schemas.microsoft.com/office/powerpoint/2010/main" val="1284593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4C9C-9556-4A44-8BBC-9E3649F05CDA}"/>
              </a:ext>
            </a:extLst>
          </p:cNvPr>
          <p:cNvSpPr>
            <a:spLocks noGrp="1"/>
          </p:cNvSpPr>
          <p:nvPr>
            <p:ph type="title"/>
          </p:nvPr>
        </p:nvSpPr>
        <p:spPr>
          <a:xfrm>
            <a:off x="628650" y="18255"/>
            <a:ext cx="7886700" cy="990149"/>
          </a:xfrm>
        </p:spPr>
        <p:txBody>
          <a:bodyPr>
            <a:normAutofit/>
          </a:bodyPr>
          <a:lstStyle/>
          <a:p>
            <a:pPr algn="ctr"/>
            <a:r>
              <a:rPr lang="en-US" sz="2800" b="1" dirty="0">
                <a:latin typeface="Century Gothic" panose="020B0502020202020204" pitchFamily="34" charset="0"/>
              </a:rPr>
              <a:t>PRE-DEVELOPMENT MEETING SERVICE FEE</a:t>
            </a:r>
          </a:p>
        </p:txBody>
      </p:sp>
      <p:sp>
        <p:nvSpPr>
          <p:cNvPr id="3" name="Content Placeholder 2">
            <a:extLst>
              <a:ext uri="{FF2B5EF4-FFF2-40B4-BE49-F238E27FC236}">
                <a16:creationId xmlns:a16="http://schemas.microsoft.com/office/drawing/2014/main" id="{37783C3E-E321-4EC5-8592-9ABDD9E5E2D2}"/>
              </a:ext>
            </a:extLst>
          </p:cNvPr>
          <p:cNvSpPr>
            <a:spLocks noGrp="1"/>
          </p:cNvSpPr>
          <p:nvPr>
            <p:ph idx="1"/>
          </p:nvPr>
        </p:nvSpPr>
        <p:spPr>
          <a:xfrm>
            <a:off x="543192" y="1338514"/>
            <a:ext cx="7886700" cy="4351338"/>
          </a:xfrm>
        </p:spPr>
        <p:txBody>
          <a:bodyPr/>
          <a:lstStyle/>
          <a:p>
            <a:pPr algn="just"/>
            <a:r>
              <a:rPr lang="en-US" dirty="0">
                <a:latin typeface="Century Gothic" panose="020B0502020202020204" pitchFamily="34" charset="0"/>
              </a:rPr>
              <a:t>The Building Development Services has been granting meetings with developers for years.  </a:t>
            </a:r>
          </a:p>
          <a:p>
            <a:pPr algn="just"/>
            <a:r>
              <a:rPr lang="en-US" dirty="0">
                <a:latin typeface="Century Gothic" panose="020B0502020202020204" pitchFamily="34" charset="0"/>
              </a:rPr>
              <a:t>This process has created an additional burden on office staff to answer questions and provide specific feedback to proposed development.</a:t>
            </a:r>
          </a:p>
          <a:p>
            <a:pPr algn="just"/>
            <a:r>
              <a:rPr lang="en-US" dirty="0">
                <a:latin typeface="Century Gothic" panose="020B0502020202020204" pitchFamily="34" charset="0"/>
              </a:rPr>
              <a:t> The Building Development Services can provide feedback to developers by phone or email.  However if the developers want one-on-one (in-person or WebEx) meetings, Building Development Services recommends to establish a process and a fee.  (This meeting is not mandatory)</a:t>
            </a:r>
          </a:p>
          <a:p>
            <a:endParaRPr lang="en-US" dirty="0">
              <a:latin typeface="Century Gothic" panose="020B0502020202020204" pitchFamily="34" charset="0"/>
            </a:endParaRPr>
          </a:p>
        </p:txBody>
      </p:sp>
    </p:spTree>
    <p:extLst>
      <p:ext uri="{BB962C8B-B14F-4D97-AF65-F5344CB8AC3E}">
        <p14:creationId xmlns:p14="http://schemas.microsoft.com/office/powerpoint/2010/main" val="8970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0B5B-BD62-4C16-BC77-21B75AD73C3F}"/>
              </a:ext>
            </a:extLst>
          </p:cNvPr>
          <p:cNvSpPr>
            <a:spLocks noGrp="1"/>
          </p:cNvSpPr>
          <p:nvPr>
            <p:ph type="title"/>
          </p:nvPr>
        </p:nvSpPr>
        <p:spPr>
          <a:xfrm>
            <a:off x="628650" y="18256"/>
            <a:ext cx="7886700" cy="1041424"/>
          </a:xfrm>
        </p:spPr>
        <p:txBody>
          <a:bodyPr>
            <a:normAutofit/>
          </a:bodyPr>
          <a:lstStyle/>
          <a:p>
            <a:pPr algn="ctr"/>
            <a:r>
              <a:rPr lang="en-US" sz="2800" b="1" dirty="0">
                <a:latin typeface="Century Gothic" panose="020B0502020202020204" pitchFamily="34" charset="0"/>
              </a:rPr>
              <a:t>AFTER-HOUR INSPECTION SERVICE FEE</a:t>
            </a:r>
          </a:p>
        </p:txBody>
      </p:sp>
      <p:sp>
        <p:nvSpPr>
          <p:cNvPr id="3" name="Content Placeholder 2">
            <a:extLst>
              <a:ext uri="{FF2B5EF4-FFF2-40B4-BE49-F238E27FC236}">
                <a16:creationId xmlns:a16="http://schemas.microsoft.com/office/drawing/2014/main" id="{4BDFB78D-1740-472E-99C8-AF2B398D000F}"/>
              </a:ext>
            </a:extLst>
          </p:cNvPr>
          <p:cNvSpPr>
            <a:spLocks noGrp="1"/>
          </p:cNvSpPr>
          <p:nvPr>
            <p:ph idx="1"/>
          </p:nvPr>
        </p:nvSpPr>
        <p:spPr>
          <a:xfrm>
            <a:off x="628650" y="1480281"/>
            <a:ext cx="7886700" cy="4351338"/>
          </a:xfrm>
        </p:spPr>
        <p:txBody>
          <a:bodyPr/>
          <a:lstStyle/>
          <a:p>
            <a:pPr algn="just"/>
            <a:r>
              <a:rPr lang="en-US" dirty="0">
                <a:latin typeface="Century Gothic" panose="020B0502020202020204" pitchFamily="34" charset="0"/>
              </a:rPr>
              <a:t>After-hour inspections for building, mechanical, electrical, plumbing, and right-of-way fees to be standardized as the same amount of $150.00</a:t>
            </a:r>
            <a:r>
              <a:rPr lang="en-US" dirty="0">
                <a:solidFill>
                  <a:srgbClr val="FF0000"/>
                </a:solidFill>
                <a:latin typeface="Century Gothic" panose="020B0502020202020204" pitchFamily="34" charset="0"/>
              </a:rPr>
              <a:t> </a:t>
            </a:r>
            <a:r>
              <a:rPr lang="en-US" dirty="0">
                <a:latin typeface="Century Gothic" panose="020B0502020202020204" pitchFamily="34" charset="0"/>
              </a:rPr>
              <a:t>per inspection.</a:t>
            </a:r>
          </a:p>
          <a:p>
            <a:pPr algn="just"/>
            <a:r>
              <a:rPr lang="en-US" dirty="0">
                <a:latin typeface="Century Gothic" panose="020B0502020202020204" pitchFamily="34" charset="0"/>
              </a:rPr>
              <a:t> The Building Development Services recommends the approval standardizations of the After-hour Inspection fee to increase from $50.00 to $150.00</a:t>
            </a:r>
            <a:r>
              <a:rPr lang="en-US" dirty="0">
                <a:solidFill>
                  <a:srgbClr val="FF0000"/>
                </a:solidFill>
                <a:latin typeface="Century Gothic" panose="020B0502020202020204" pitchFamily="34" charset="0"/>
              </a:rPr>
              <a:t> </a:t>
            </a:r>
            <a:r>
              <a:rPr lang="en-US" dirty="0">
                <a:latin typeface="Century Gothic" panose="020B0502020202020204" pitchFamily="34" charset="0"/>
              </a:rPr>
              <a:t>per inspection.</a:t>
            </a:r>
          </a:p>
          <a:p>
            <a:pPr algn="just"/>
            <a:r>
              <a:rPr lang="en-US" dirty="0">
                <a:latin typeface="Century Gothic" panose="020B0502020202020204" pitchFamily="34" charset="0"/>
              </a:rPr>
              <a:t>Due to the current cost of living, labor, and transportation has created an additional cost increase. In order to cover the after-hour inspections cost increase, we recommend approval of proposed fee increase.</a:t>
            </a:r>
          </a:p>
          <a:p>
            <a:pPr algn="just"/>
            <a:endParaRPr lang="en-US"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348817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D129F-C734-4023-82B9-C9129AF94C45}"/>
              </a:ext>
            </a:extLst>
          </p:cNvPr>
          <p:cNvSpPr>
            <a:spLocks noGrp="1"/>
          </p:cNvSpPr>
          <p:nvPr>
            <p:ph type="title"/>
          </p:nvPr>
        </p:nvSpPr>
        <p:spPr>
          <a:xfrm>
            <a:off x="628650" y="18256"/>
            <a:ext cx="7886700" cy="1032878"/>
          </a:xfrm>
        </p:spPr>
        <p:txBody>
          <a:bodyPr>
            <a:normAutofit/>
          </a:bodyPr>
          <a:lstStyle/>
          <a:p>
            <a:pPr algn="ctr"/>
            <a:r>
              <a:rPr lang="en-US" sz="2800" b="1" dirty="0">
                <a:latin typeface="Century Gothic" panose="020B0502020202020204" pitchFamily="34" charset="0"/>
              </a:rPr>
              <a:t>PARTIAL INSPECTION SERVICE FEES</a:t>
            </a:r>
          </a:p>
        </p:txBody>
      </p:sp>
      <p:sp>
        <p:nvSpPr>
          <p:cNvPr id="3" name="Content Placeholder 2">
            <a:extLst>
              <a:ext uri="{FF2B5EF4-FFF2-40B4-BE49-F238E27FC236}">
                <a16:creationId xmlns:a16="http://schemas.microsoft.com/office/drawing/2014/main" id="{FA72748E-19D1-432C-A33E-ED803C776DDC}"/>
              </a:ext>
            </a:extLst>
          </p:cNvPr>
          <p:cNvSpPr>
            <a:spLocks noGrp="1"/>
          </p:cNvSpPr>
          <p:nvPr>
            <p:ph idx="1"/>
          </p:nvPr>
        </p:nvSpPr>
        <p:spPr>
          <a:xfrm>
            <a:off x="628650" y="1571097"/>
            <a:ext cx="7886700" cy="4351338"/>
          </a:xfrm>
        </p:spPr>
        <p:txBody>
          <a:bodyPr/>
          <a:lstStyle/>
          <a:p>
            <a:pPr algn="just"/>
            <a:r>
              <a:rPr lang="en-US" dirty="0">
                <a:latin typeface="Century Gothic" panose="020B0502020202020204" pitchFamily="34" charset="0"/>
              </a:rPr>
              <a:t>Partial Inspections have been granted for years on electrical, plumbing, mechanical, or building issues</a:t>
            </a:r>
          </a:p>
          <a:p>
            <a:pPr algn="just"/>
            <a:r>
              <a:rPr lang="en-US" dirty="0">
                <a:latin typeface="Century Gothic" panose="020B0502020202020204" pitchFamily="34" charset="0"/>
              </a:rPr>
              <a:t>This process has created an additional burden on office staff to partially facilitate inspections and provide specific feedback to proposed projects</a:t>
            </a:r>
          </a:p>
          <a:p>
            <a:pPr algn="just"/>
            <a:r>
              <a:rPr lang="en-US" dirty="0">
                <a:latin typeface="Century Gothic" panose="020B0502020202020204" pitchFamily="34" charset="0"/>
              </a:rPr>
              <a:t> The Building Development Services recommends the creation and approval standardizations of a Partial Inspection fee per inspection of $75.00</a:t>
            </a:r>
          </a:p>
          <a:p>
            <a:endParaRPr lang="en-US" dirty="0">
              <a:latin typeface="Century Gothic" panose="020B0502020202020204" pitchFamily="34" charset="0"/>
            </a:endParaRPr>
          </a:p>
        </p:txBody>
      </p:sp>
    </p:spTree>
    <p:extLst>
      <p:ext uri="{BB962C8B-B14F-4D97-AF65-F5344CB8AC3E}">
        <p14:creationId xmlns:p14="http://schemas.microsoft.com/office/powerpoint/2010/main" val="378514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5D595-E638-407F-BF0B-9B5FB359FB4E}"/>
              </a:ext>
            </a:extLst>
          </p:cNvPr>
          <p:cNvSpPr/>
          <p:nvPr/>
        </p:nvSpPr>
        <p:spPr>
          <a:xfrm>
            <a:off x="289249" y="80872"/>
            <a:ext cx="8733453" cy="1200329"/>
          </a:xfrm>
          <a:prstGeom prst="rect">
            <a:avLst/>
          </a:prstGeom>
        </p:spPr>
        <p:txBody>
          <a:bodyPr wrap="square">
            <a:spAutoFit/>
          </a:bodyPr>
          <a:lstStyle/>
          <a:p>
            <a:pPr algn="ctr"/>
            <a:r>
              <a:rPr lang="en-US" sz="3600" b="1" dirty="0">
                <a:latin typeface="Century Gothic" panose="020B0502020202020204" pitchFamily="34" charset="0"/>
              </a:rPr>
              <a:t>Amending City of Laredo,</a:t>
            </a:r>
          </a:p>
          <a:p>
            <a:pPr algn="ctr"/>
            <a:r>
              <a:rPr lang="en-US" sz="3600" b="1" dirty="0">
                <a:latin typeface="Century Gothic" panose="020B0502020202020204" pitchFamily="34" charset="0"/>
              </a:rPr>
              <a:t>Code of Ordinances</a:t>
            </a:r>
            <a:endParaRPr lang="en-US" sz="3600"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id="{9A866C25-89C2-4400-985F-29ECE2AE65E6}"/>
              </a:ext>
            </a:extLst>
          </p:cNvPr>
          <p:cNvSpPr>
            <a:spLocks noGrp="1"/>
          </p:cNvSpPr>
          <p:nvPr>
            <p:ph idx="1"/>
          </p:nvPr>
        </p:nvSpPr>
        <p:spPr>
          <a:xfrm>
            <a:off x="628650" y="1825625"/>
            <a:ext cx="7886700" cy="4351338"/>
          </a:xfrm>
        </p:spPr>
        <p:txBody>
          <a:bodyPr>
            <a:normAutofit/>
          </a:bodyPr>
          <a:lstStyle/>
          <a:p>
            <a:r>
              <a:rPr lang="en-US" sz="3200" dirty="0">
                <a:latin typeface="Century Gothic" panose="020B0502020202020204" pitchFamily="34" charset="0"/>
              </a:rPr>
              <a:t>Chapter 7 Building &amp; Mechanical permit fees</a:t>
            </a:r>
          </a:p>
          <a:p>
            <a:r>
              <a:rPr lang="en-US" sz="3200" dirty="0">
                <a:latin typeface="Century Gothic" panose="020B0502020202020204" pitchFamily="34" charset="0"/>
              </a:rPr>
              <a:t>Chapter 11 Electrical permit fees </a:t>
            </a:r>
          </a:p>
          <a:p>
            <a:pPr lvl="1"/>
            <a:r>
              <a:rPr lang="en-US" sz="3200" dirty="0">
                <a:latin typeface="Century Gothic" panose="020B0502020202020204" pitchFamily="34" charset="0"/>
              </a:rPr>
              <a:t>Solar panels </a:t>
            </a:r>
          </a:p>
          <a:p>
            <a:r>
              <a:rPr lang="en-US" sz="3200" dirty="0">
                <a:latin typeface="Century Gothic" panose="020B0502020202020204" pitchFamily="34" charset="0"/>
              </a:rPr>
              <a:t>Chapter 25 Plumbing permit fees</a:t>
            </a:r>
          </a:p>
          <a:p>
            <a:endParaRPr lang="en-US"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2673721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13403</TotalTime>
  <Words>896</Words>
  <Application>Microsoft Office PowerPoint</Application>
  <PresentationFormat>On-screen Show (4:3)</PresentationFormat>
  <Paragraphs>107</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Century Gothic</vt:lpstr>
      <vt:lpstr>Times New Roman</vt:lpstr>
      <vt:lpstr>Tw Cen MT</vt:lpstr>
      <vt:lpstr>Wingdings</vt:lpstr>
      <vt:lpstr>Office Theme</vt:lpstr>
      <vt:lpstr>PowerPoint Presentation</vt:lpstr>
      <vt:lpstr>BACKGROUND </vt:lpstr>
      <vt:lpstr>NEW PERMIT &amp; SERVICE FEES EFFECTIVE DECEMBER 28, 2024 </vt:lpstr>
      <vt:lpstr>FOUNDATION-ONLY PERMIT FEE</vt:lpstr>
      <vt:lpstr>SOLAR PANEL PERMIT FEE</vt:lpstr>
      <vt:lpstr>PRE-DEVELOPMENT MEETING SERVICE FEE</vt:lpstr>
      <vt:lpstr>AFTER-HOUR INSPECTION SERVICE FEE</vt:lpstr>
      <vt:lpstr>PARTIAL INSPECTION SERVICE FEES</vt:lpstr>
      <vt:lpstr>PowerPoint Presentation</vt:lpstr>
      <vt:lpstr>Remove from City of Laredo, Land Development Code </vt:lpstr>
      <vt:lpstr>COMPARISON TO OTHER CITIES</vt:lpstr>
      <vt:lpstr>INSURANCE REQUIREMENTS FOR RIGHT-OF-WAY UTILITY CONTRACTORS</vt:lpstr>
      <vt:lpstr>SAMPLE OF CERTIFICATE OF INSURANCE</vt:lpstr>
      <vt:lpstr>UPCOMING </vt:lpstr>
      <vt:lpstr>PowerPoint Presentation</vt:lpstr>
    </vt:vector>
  </TitlesOfParts>
  <Company>City of Laredo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&amp; Zoning Commission</dc:title>
  <dc:creator>James Kirby Snideman</dc:creator>
  <cp:lastModifiedBy>Blanca E. Sanchez</cp:lastModifiedBy>
  <cp:revision>242</cp:revision>
  <cp:lastPrinted>2024-10-28T18:19:15Z</cp:lastPrinted>
  <dcterms:created xsi:type="dcterms:W3CDTF">2020-04-28T13:24:17Z</dcterms:created>
  <dcterms:modified xsi:type="dcterms:W3CDTF">2024-12-11T17:17:31Z</dcterms:modified>
</cp:coreProperties>
</file>