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511" r:id="rId2"/>
    <p:sldId id="1506" r:id="rId3"/>
    <p:sldId id="1508" r:id="rId4"/>
    <p:sldId id="1512" r:id="rId5"/>
    <p:sldId id="1514" r:id="rId6"/>
    <p:sldId id="1515" r:id="rId7"/>
    <p:sldId id="1513" r:id="rId8"/>
    <p:sldId id="1516" r:id="rId9"/>
    <p:sldId id="1517" r:id="rId10"/>
    <p:sldId id="1518" r:id="rId11"/>
    <p:sldId id="1519" r:id="rId12"/>
    <p:sldId id="1520" r:id="rId13"/>
    <p:sldId id="1521" r:id="rId14"/>
    <p:sldId id="1530" r:id="rId15"/>
    <p:sldId id="1522" r:id="rId16"/>
    <p:sldId id="1523" r:id="rId17"/>
    <p:sldId id="1524" r:id="rId18"/>
    <p:sldId id="1525" r:id="rId19"/>
    <p:sldId id="1526" r:id="rId20"/>
    <p:sldId id="1527" r:id="rId21"/>
    <p:sldId id="1528" r:id="rId22"/>
    <p:sldId id="257" r:id="rId23"/>
    <p:sldId id="258" r:id="rId24"/>
    <p:sldId id="259" r:id="rId25"/>
    <p:sldId id="260" r:id="rId26"/>
    <p:sldId id="261" r:id="rId27"/>
    <p:sldId id="262" r:id="rId28"/>
    <p:sldId id="263" r:id="rId29"/>
    <p:sldId id="264" r:id="rId30"/>
    <p:sldId id="269" r:id="rId31"/>
    <p:sldId id="270" r:id="rId32"/>
    <p:sldId id="265" r:id="rId33"/>
    <p:sldId id="266" r:id="rId34"/>
    <p:sldId id="267" r:id="rId35"/>
    <p:sldId id="268" r:id="rId36"/>
    <p:sldId id="271" r:id="rId37"/>
    <p:sldId id="152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7" autoAdjust="0"/>
    <p:restoredTop sz="94660"/>
  </p:normalViewPr>
  <p:slideViewPr>
    <p:cSldViewPr snapToGrid="0">
      <p:cViewPr varScale="1">
        <p:scale>
          <a:sx n="90" d="100"/>
          <a:sy n="90" d="100"/>
        </p:scale>
        <p:origin x="3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665E5-0F56-4BC2-8F58-C1550E8D2D04}" type="datetimeFigureOut">
              <a:rPr lang="en-US" smtClean="0"/>
              <a:t>9/11/2024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75999-8B02-410B-8DAC-8493F20BE4B7}" type="slidenum">
              <a:rPr lang="en-US" smtClean="0"/>
              <a:t>‹#›</a:t>
            </a:fld>
            <a:endParaRPr lang="en-US"/>
          </a:p>
        </p:txBody>
      </p:sp>
    </p:spTree>
    <p:extLst>
      <p:ext uri="{BB962C8B-B14F-4D97-AF65-F5344CB8AC3E}">
        <p14:creationId xmlns:p14="http://schemas.microsoft.com/office/powerpoint/2010/main" val="239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75999-8B02-410B-8DAC-8493F20BE4B7}" type="slidenum">
              <a:rPr lang="en-US" smtClean="0"/>
              <a:t>5</a:t>
            </a:fld>
            <a:endParaRPr lang="en-US"/>
          </a:p>
        </p:txBody>
      </p:sp>
    </p:spTree>
    <p:extLst>
      <p:ext uri="{BB962C8B-B14F-4D97-AF65-F5344CB8AC3E}">
        <p14:creationId xmlns:p14="http://schemas.microsoft.com/office/powerpoint/2010/main" val="157701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75999-8B02-410B-8DAC-8493F20BE4B7}" type="slidenum">
              <a:rPr lang="en-US" smtClean="0"/>
              <a:t>8</a:t>
            </a:fld>
            <a:endParaRPr lang="en-US"/>
          </a:p>
        </p:txBody>
      </p:sp>
    </p:spTree>
    <p:extLst>
      <p:ext uri="{BB962C8B-B14F-4D97-AF65-F5344CB8AC3E}">
        <p14:creationId xmlns:p14="http://schemas.microsoft.com/office/powerpoint/2010/main" val="66630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75999-8B02-410B-8DAC-8493F20BE4B7}" type="slidenum">
              <a:rPr lang="en-US" smtClean="0"/>
              <a:t>10</a:t>
            </a:fld>
            <a:endParaRPr lang="en-US"/>
          </a:p>
        </p:txBody>
      </p:sp>
    </p:spTree>
    <p:extLst>
      <p:ext uri="{BB962C8B-B14F-4D97-AF65-F5344CB8AC3E}">
        <p14:creationId xmlns:p14="http://schemas.microsoft.com/office/powerpoint/2010/main" val="75630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8DE4-F0EF-43CD-BEAA-BC3B90C9615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78394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8DE4-F0EF-43CD-BEAA-BC3B90C9615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226816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8DE4-F0EF-43CD-BEAA-BC3B90C9615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306062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8DE4-F0EF-43CD-BEAA-BC3B90C9615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294626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648DE4-F0EF-43CD-BEAA-BC3B90C9615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418097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648DE4-F0EF-43CD-BEAA-BC3B90C96150}"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65467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48DE4-F0EF-43CD-BEAA-BC3B90C96150}"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352193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648DE4-F0EF-43CD-BEAA-BC3B90C96150}"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417719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8DE4-F0EF-43CD-BEAA-BC3B90C96150}"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344472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8DE4-F0EF-43CD-BEAA-BC3B90C96150}"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161817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8DE4-F0EF-43CD-BEAA-BC3B90C96150}"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15829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648DE4-F0EF-43CD-BEAA-BC3B90C96150}" type="datetimeFigureOut">
              <a:rPr lang="en-US" smtClean="0"/>
              <a:t>9/11/2024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67B7EB-AB9F-4F5C-BB90-F3E16502DC16}" type="slidenum">
              <a:rPr lang="en-US" smtClean="0"/>
              <a:t>‹#›</a:t>
            </a:fld>
            <a:endParaRPr lang="en-US"/>
          </a:p>
        </p:txBody>
      </p:sp>
    </p:spTree>
    <p:extLst>
      <p:ext uri="{BB962C8B-B14F-4D97-AF65-F5344CB8AC3E}">
        <p14:creationId xmlns:p14="http://schemas.microsoft.com/office/powerpoint/2010/main" val="7404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des.iccsafe.org/s/IRC2021P2/appendix-aq-tiny-houses/IRC2021P2-AppxAQ#IRC2021P2_AppxA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1F9B-F86F-48BB-B842-DA46AD3B4C5F}"/>
              </a:ext>
            </a:extLst>
          </p:cNvPr>
          <p:cNvSpPr>
            <a:spLocks noGrp="1"/>
          </p:cNvSpPr>
          <p:nvPr>
            <p:ph type="ctrTitle"/>
          </p:nvPr>
        </p:nvSpPr>
        <p:spPr>
          <a:xfrm>
            <a:off x="997526" y="1263041"/>
            <a:ext cx="7003473" cy="775855"/>
          </a:xfrm>
        </p:spPr>
        <p:txBody>
          <a:bodyPr>
            <a:normAutofit fontScale="90000"/>
          </a:bodyPr>
          <a:lstStyle/>
          <a:p>
            <a:pPr lvl="0" defTabSz="914400">
              <a:lnSpc>
                <a:spcPct val="100000"/>
              </a:lnSpc>
              <a:spcBef>
                <a:spcPts val="0"/>
              </a:spcBef>
            </a:pPr>
            <a:br>
              <a:rPr lang="en-US" b="1" cap="small" dirty="0">
                <a:solidFill>
                  <a:prstClr val="black"/>
                </a:solidFill>
                <a:latin typeface="Century Gothic" panose="020B0502020202020204" pitchFamily="34" charset="0"/>
                <a:ea typeface="+mn-ea"/>
                <a:cs typeface="+mn-cs"/>
              </a:rPr>
            </a:br>
            <a:endParaRPr lang="en-US" dirty="0"/>
          </a:p>
        </p:txBody>
      </p:sp>
      <p:sp>
        <p:nvSpPr>
          <p:cNvPr id="4" name="Rectangle 3">
            <a:extLst>
              <a:ext uri="{FF2B5EF4-FFF2-40B4-BE49-F238E27FC236}">
                <a16:creationId xmlns:a16="http://schemas.microsoft.com/office/drawing/2014/main" id="{2D2B4078-BD9A-4623-8CE7-E476F7BF3F38}"/>
              </a:ext>
            </a:extLst>
          </p:cNvPr>
          <p:cNvSpPr/>
          <p:nvPr/>
        </p:nvSpPr>
        <p:spPr>
          <a:xfrm>
            <a:off x="96452" y="93921"/>
            <a:ext cx="8951096" cy="606678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small" spc="0" normalizeH="0" baseline="0" noProof="0" dirty="0">
                <a:ln>
                  <a:noFill/>
                </a:ln>
                <a:solidFill>
                  <a:prstClr val="black"/>
                </a:solidFill>
                <a:effectLst/>
                <a:uLnTx/>
                <a:uFillTx/>
                <a:latin typeface="Century Gothic" panose="020B0502020202020204" pitchFamily="34" charset="0"/>
                <a:ea typeface="+mj-ea"/>
                <a:cs typeface="+mj-cs"/>
              </a:rPr>
              <a:t>TOWN HALL MEETING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500" b="1" i="0" u="none" strike="noStrike" kern="0" cap="small" spc="0" normalizeH="0" baseline="0" noProof="0" dirty="0">
              <a:ln>
                <a:noFill/>
              </a:ln>
              <a:solidFill>
                <a:prstClr val="black"/>
              </a:solidFill>
              <a:effectLst/>
              <a:uLnTx/>
              <a:uFillTx/>
              <a:latin typeface="Century Gothic" panose="020B0502020202020204" pitchFamily="34" charset="0"/>
              <a:ea typeface="+mj-ea"/>
              <a:cs typeface="+mj-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500" b="1" i="0" u="none" strike="noStrike" kern="0" cap="small" spc="0" normalizeH="0" baseline="0" noProof="0" dirty="0">
                <a:ln>
                  <a:noFill/>
                </a:ln>
                <a:solidFill>
                  <a:prstClr val="black"/>
                </a:solidFill>
                <a:effectLst/>
                <a:uLnTx/>
                <a:uFillTx/>
                <a:latin typeface="Century Gothic" panose="020B0502020202020204" pitchFamily="34" charset="0"/>
                <a:ea typeface="+mj-ea"/>
                <a:cs typeface="+mj-cs"/>
              </a:rPr>
              <a:t>SIGNIFICANT CHANGES TO</a:t>
            </a:r>
          </a:p>
          <a:p>
            <a:pPr marL="0" marR="0" lvl="0" indent="0" algn="ctr" defTabSz="914400" eaLnBrk="1" fontAlgn="auto" latinLnBrk="0" hangingPunct="1">
              <a:lnSpc>
                <a:spcPct val="150000"/>
              </a:lnSpc>
              <a:spcBef>
                <a:spcPts val="0"/>
              </a:spcBef>
              <a:spcAft>
                <a:spcPts val="0"/>
              </a:spcAft>
              <a:buClrTx/>
              <a:buSzTx/>
              <a:buFontTx/>
              <a:buNone/>
              <a:tabLst/>
              <a:defRPr/>
            </a:pPr>
            <a:r>
              <a:rPr lang="en-US" sz="3500" b="1" kern="0" cap="small" dirty="0">
                <a:solidFill>
                  <a:prstClr val="black"/>
                </a:solidFill>
                <a:latin typeface="Century Gothic" panose="020B0502020202020204" pitchFamily="34" charset="0"/>
                <a:ea typeface="+mj-ea"/>
                <a:cs typeface="+mj-cs"/>
              </a:rPr>
              <a:t>2021 ICC BUILDING &amp; FIRE CODES</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500" b="1" i="0" u="none" strike="noStrike" kern="0" cap="small" spc="0" normalizeH="0" baseline="0" noProof="0" dirty="0">
                <a:ln>
                  <a:noFill/>
                </a:ln>
                <a:solidFill>
                  <a:prstClr val="black"/>
                </a:solidFill>
                <a:effectLst/>
                <a:uLnTx/>
                <a:uFillTx/>
                <a:latin typeface="Century Gothic" panose="020B0502020202020204" pitchFamily="34" charset="0"/>
                <a:ea typeface="+mj-ea"/>
                <a:cs typeface="+mj-cs"/>
              </a:rPr>
              <a:t>AND</a:t>
            </a:r>
          </a:p>
          <a:p>
            <a:pPr lvl="0" algn="ctr">
              <a:lnSpc>
                <a:spcPct val="150000"/>
              </a:lnSpc>
              <a:defRPr/>
            </a:pPr>
            <a:r>
              <a:rPr lang="en-US" sz="3500" b="1" kern="0" cap="small" dirty="0">
                <a:solidFill>
                  <a:prstClr val="black"/>
                </a:solidFill>
                <a:latin typeface="Century Gothic" panose="020B0502020202020204" pitchFamily="34" charset="0"/>
                <a:ea typeface="+mj-ea"/>
                <a:cs typeface="+mj-cs"/>
              </a:rPr>
              <a:t>2020 NATIONAL ELECTRICAL CODE of the </a:t>
            </a:r>
            <a:r>
              <a:rPr lang="en-US" sz="3500" b="1" kern="0" cap="small" dirty="0">
                <a:solidFill>
                  <a:prstClr val="black"/>
                </a:solidFill>
                <a:latin typeface="Century Gothic" panose="020B0502020202020204" pitchFamily="34" charset="0"/>
              </a:rPr>
              <a:t>National Fire Protection Association (NFPA) </a:t>
            </a:r>
            <a:endParaRPr kumimoji="0" lang="en-US" sz="3500" b="1" i="0" u="none" strike="noStrike" kern="0" cap="small" spc="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6" name="Picture 5">
            <a:extLst>
              <a:ext uri="{FF2B5EF4-FFF2-40B4-BE49-F238E27FC236}">
                <a16:creationId xmlns:a16="http://schemas.microsoft.com/office/drawing/2014/main" id="{0CEE4A79-90DE-46AA-BA5D-0469B9F9A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52" y="5594959"/>
            <a:ext cx="1169753" cy="1169120"/>
          </a:xfrm>
          <a:prstGeom prst="rect">
            <a:avLst/>
          </a:prstGeom>
        </p:spPr>
      </p:pic>
      <p:sp>
        <p:nvSpPr>
          <p:cNvPr id="8" name="Rectangle 7">
            <a:extLst>
              <a:ext uri="{FF2B5EF4-FFF2-40B4-BE49-F238E27FC236}">
                <a16:creationId xmlns:a16="http://schemas.microsoft.com/office/drawing/2014/main" id="{09A33284-D929-4FA4-B06A-5ECAA9A7867F}"/>
              </a:ext>
            </a:extLst>
          </p:cNvPr>
          <p:cNvSpPr/>
          <p:nvPr/>
        </p:nvSpPr>
        <p:spPr>
          <a:xfrm>
            <a:off x="2126527" y="6228548"/>
            <a:ext cx="7366791" cy="535531"/>
          </a:xfrm>
          <a:prstGeom prst="rect">
            <a:avLst/>
          </a:prstGeom>
        </p:spPr>
        <p:txBody>
          <a:bodyPr wrap="square">
            <a:spAutoFit/>
          </a:bodyPr>
          <a:lstStyle/>
          <a:p>
            <a:pPr lvl="0" algn="ctr" defTabSz="685800">
              <a:lnSpc>
                <a:spcPct val="90000"/>
              </a:lnSpc>
              <a:spcBef>
                <a:spcPct val="0"/>
              </a:spcBef>
              <a:defRPr/>
            </a:pPr>
            <a:r>
              <a:rPr lang="en-US" sz="3200" cap="small" dirty="0">
                <a:solidFill>
                  <a:prstClr val="black"/>
                </a:solidFill>
                <a:latin typeface="Century Gothic" panose="020B0502020202020204" pitchFamily="34" charset="0"/>
              </a:rPr>
              <a:t>Laredo City Planning Department</a:t>
            </a:r>
          </a:p>
        </p:txBody>
      </p:sp>
    </p:spTree>
    <p:extLst>
      <p:ext uri="{BB962C8B-B14F-4D97-AF65-F5344CB8AC3E}">
        <p14:creationId xmlns:p14="http://schemas.microsoft.com/office/powerpoint/2010/main" val="367810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a:bodyPr>
          <a:lstStyle/>
          <a:p>
            <a:pPr marL="0" indent="0">
              <a:buNone/>
            </a:pPr>
            <a:endParaRPr lang="en-US" dirty="0"/>
          </a:p>
          <a:p>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8 of 8  </a:t>
            </a:r>
          </a:p>
        </p:txBody>
      </p:sp>
      <p:graphicFrame>
        <p:nvGraphicFramePr>
          <p:cNvPr id="11" name="Table 10">
            <a:extLst>
              <a:ext uri="{FF2B5EF4-FFF2-40B4-BE49-F238E27FC236}">
                <a16:creationId xmlns:a16="http://schemas.microsoft.com/office/drawing/2014/main" id="{C19F41C3-11EC-42B5-B943-D09DCF3EB6FB}"/>
              </a:ext>
            </a:extLst>
          </p:cNvPr>
          <p:cNvGraphicFramePr>
            <a:graphicFrameLocks noGrp="1"/>
          </p:cNvGraphicFramePr>
          <p:nvPr>
            <p:extLst>
              <p:ext uri="{D42A27DB-BD31-4B8C-83A1-F6EECF244321}">
                <p14:modId xmlns:p14="http://schemas.microsoft.com/office/powerpoint/2010/main" val="41479182"/>
              </p:ext>
            </p:extLst>
          </p:nvPr>
        </p:nvGraphicFramePr>
        <p:xfrm>
          <a:off x="1062991" y="3126636"/>
          <a:ext cx="6600552" cy="2351297"/>
        </p:xfrm>
        <a:graphic>
          <a:graphicData uri="http://schemas.openxmlformats.org/drawingml/2006/table">
            <a:tbl>
              <a:tblPr>
                <a:tableStyleId>{5C22544A-7EE6-4342-B048-85BDC9FD1C3A}</a:tableStyleId>
              </a:tblPr>
              <a:tblGrid>
                <a:gridCol w="4185632">
                  <a:extLst>
                    <a:ext uri="{9D8B030D-6E8A-4147-A177-3AD203B41FA5}">
                      <a16:colId xmlns:a16="http://schemas.microsoft.com/office/drawing/2014/main" val="192541819"/>
                    </a:ext>
                  </a:extLst>
                </a:gridCol>
                <a:gridCol w="2414920">
                  <a:extLst>
                    <a:ext uri="{9D8B030D-6E8A-4147-A177-3AD203B41FA5}">
                      <a16:colId xmlns:a16="http://schemas.microsoft.com/office/drawing/2014/main" val="134156482"/>
                    </a:ext>
                  </a:extLst>
                </a:gridCol>
              </a:tblGrid>
              <a:tr h="1354409">
                <a:tc>
                  <a:txBody>
                    <a:bodyPr/>
                    <a:lstStyle/>
                    <a:p>
                      <a:pPr marL="106045" marR="2273300" indent="-95250" eaLnBrk="0" hangingPunct="0">
                        <a:lnSpc>
                          <a:spcPct val="107000"/>
                        </a:lnSpc>
                        <a:spcBef>
                          <a:spcPts val="50"/>
                        </a:spcBef>
                        <a:spcAft>
                          <a:spcPts val="0"/>
                        </a:spcAft>
                      </a:pPr>
                      <a:r>
                        <a:rPr lang="en-US" sz="2000" dirty="0">
                          <a:effectLst/>
                        </a:rPr>
                        <a:t>Adhered masonry veneer </a:t>
                      </a:r>
                      <a:r>
                        <a:rPr lang="en-US" sz="2000" strike="sngStrike" dirty="0">
                          <a:effectLst/>
                        </a:rPr>
                        <a:t>Architectural cast stone</a:t>
                      </a:r>
                      <a:r>
                        <a:rPr lang="en-US" sz="2000" dirty="0">
                          <a:effectLst/>
                        </a:rPr>
                        <a:t> </a:t>
                      </a:r>
                      <a:r>
                        <a:rPr lang="en-US" sz="2000" strike="sngStrike" dirty="0">
                          <a:effectLst/>
                        </a:rPr>
                        <a:t>Othe</a:t>
                      </a:r>
                      <a:r>
                        <a:rPr lang="en-US" sz="2000" dirty="0">
                          <a:effectLst/>
                        </a:rPr>
                        <a:t>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95000"/>
                      </a:schemeClr>
                    </a:solidFill>
                  </a:tcPr>
                </a:tc>
                <a:tc>
                  <a:txBody>
                    <a:bodyPr/>
                    <a:lstStyle/>
                    <a:p>
                      <a:pPr marL="0" marR="356235" algn="r" eaLnBrk="0" hangingPunct="0">
                        <a:lnSpc>
                          <a:spcPct val="107000"/>
                        </a:lnSpc>
                        <a:spcBef>
                          <a:spcPts val="125"/>
                        </a:spcBef>
                        <a:spcAft>
                          <a:spcPts val="0"/>
                        </a:spcAft>
                      </a:pPr>
                      <a:r>
                        <a:rPr lang="en-US" sz="2000" b="1" spc="-5" dirty="0">
                          <a:solidFill>
                            <a:schemeClr val="accent1">
                              <a:lumMod val="75000"/>
                            </a:schemeClr>
                          </a:solidFill>
                          <a:effectLst/>
                        </a:rPr>
                        <a:t>0.25</a:t>
                      </a:r>
                      <a:endParaRPr lang="en-US" sz="2000" b="1" dirty="0">
                        <a:solidFill>
                          <a:schemeClr val="accent1">
                            <a:lumMod val="75000"/>
                          </a:schemeClr>
                        </a:solidFill>
                        <a:effectLst/>
                      </a:endParaRPr>
                    </a:p>
                    <a:p>
                      <a:pPr marL="0" marR="356235" algn="r" eaLnBrk="0" hangingPunct="0">
                        <a:lnSpc>
                          <a:spcPct val="107000"/>
                        </a:lnSpc>
                        <a:spcBef>
                          <a:spcPts val="135"/>
                        </a:spcBef>
                        <a:spcAft>
                          <a:spcPts val="0"/>
                        </a:spcAft>
                      </a:pPr>
                      <a:r>
                        <a:rPr lang="en-US" sz="2000" strike="sngStrike" spc="-5" dirty="0">
                          <a:effectLst/>
                        </a:rPr>
                        <a:t>0.75</a:t>
                      </a:r>
                      <a:endParaRPr lang="en-US" sz="2000" dirty="0">
                        <a:effectLst/>
                      </a:endParaRPr>
                    </a:p>
                    <a:p>
                      <a:pPr marL="0" marR="356235" algn="r" eaLnBrk="0" hangingPunct="0">
                        <a:lnSpc>
                          <a:spcPct val="107000"/>
                        </a:lnSpc>
                        <a:spcBef>
                          <a:spcPts val="100"/>
                        </a:spcBef>
                        <a:spcAft>
                          <a:spcPts val="0"/>
                        </a:spcAft>
                      </a:pPr>
                      <a:r>
                        <a:rPr lang="en-US" sz="2000" strike="sngStrike" spc="-5" dirty="0">
                          <a:effectLst/>
                        </a:rPr>
                        <a:t>0.25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95000"/>
                      </a:schemeClr>
                    </a:solidFill>
                  </a:tcPr>
                </a:tc>
                <a:extLst>
                  <a:ext uri="{0D108BD9-81ED-4DB2-BD59-A6C34878D82A}">
                    <a16:rowId xmlns:a16="http://schemas.microsoft.com/office/drawing/2014/main" val="654761467"/>
                  </a:ext>
                </a:extLst>
              </a:tr>
              <a:tr h="327251">
                <a:tc>
                  <a:txBody>
                    <a:bodyPr/>
                    <a:lstStyle/>
                    <a:p>
                      <a:pPr marL="106045" marR="0" eaLnBrk="0" hangingPunct="0">
                        <a:lnSpc>
                          <a:spcPct val="107000"/>
                        </a:lnSpc>
                        <a:spcBef>
                          <a:spcPts val="160"/>
                        </a:spcBef>
                        <a:spcAft>
                          <a:spcPts val="0"/>
                        </a:spcAft>
                      </a:pPr>
                      <a:r>
                        <a:rPr lang="en-US" sz="2000" dirty="0">
                          <a:effectLst/>
                        </a:rPr>
                        <a:t>Architectural cast stone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95000"/>
                      </a:schemeClr>
                    </a:solidFill>
                  </a:tcPr>
                </a:tc>
                <a:tc>
                  <a:txBody>
                    <a:bodyPr/>
                    <a:lstStyle/>
                    <a:p>
                      <a:pPr marL="1038860" marR="106680" algn="ctr" eaLnBrk="0" hangingPunct="0">
                        <a:lnSpc>
                          <a:spcPct val="107000"/>
                        </a:lnSpc>
                        <a:spcBef>
                          <a:spcPts val="125"/>
                        </a:spcBef>
                        <a:spcAft>
                          <a:spcPts val="0"/>
                        </a:spcAft>
                      </a:pPr>
                      <a:r>
                        <a:rPr lang="en-US" sz="2000" strike="sngStrike" dirty="0">
                          <a:effectLst/>
                        </a:rPr>
                        <a:t>1.25</a:t>
                      </a:r>
                      <a:r>
                        <a:rPr lang="en-US" sz="2000" dirty="0">
                          <a:effectLst/>
                        </a:rPr>
                        <a:t> </a:t>
                      </a:r>
                      <a:r>
                        <a:rPr lang="en-US" sz="2000" b="1" dirty="0">
                          <a:solidFill>
                            <a:schemeClr val="accent1">
                              <a:lumMod val="75000"/>
                            </a:schemeClr>
                          </a:solidFill>
                          <a:effectLst/>
                        </a:rPr>
                        <a:t>2.5</a:t>
                      </a:r>
                      <a:endParaRPr lang="en-US"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95000"/>
                      </a:schemeClr>
                    </a:solidFill>
                  </a:tcPr>
                </a:tc>
                <a:extLst>
                  <a:ext uri="{0D108BD9-81ED-4DB2-BD59-A6C34878D82A}">
                    <a16:rowId xmlns:a16="http://schemas.microsoft.com/office/drawing/2014/main" val="265905329"/>
                  </a:ext>
                </a:extLst>
              </a:tr>
              <a:tr h="669637">
                <a:tc>
                  <a:txBody>
                    <a:bodyPr/>
                    <a:lstStyle/>
                    <a:p>
                      <a:pPr marL="10795" marR="0" eaLnBrk="0" hangingPunct="0">
                        <a:lnSpc>
                          <a:spcPct val="107000"/>
                        </a:lnSpc>
                        <a:spcBef>
                          <a:spcPts val="160"/>
                        </a:spcBef>
                        <a:spcAft>
                          <a:spcPts val="0"/>
                        </a:spcAft>
                      </a:pPr>
                      <a:r>
                        <a:rPr lang="en-US" sz="2000" dirty="0">
                          <a:effectLst/>
                        </a:rPr>
                        <a:t>Porcelain tile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95000"/>
                      </a:schemeClr>
                    </a:solidFill>
                  </a:tcPr>
                </a:tc>
                <a:tc>
                  <a:txBody>
                    <a:bodyPr/>
                    <a:lstStyle/>
                    <a:p>
                      <a:pPr marL="1058545" marR="0" eaLnBrk="0" hangingPunct="0">
                        <a:lnSpc>
                          <a:spcPct val="107000"/>
                        </a:lnSpc>
                        <a:spcBef>
                          <a:spcPts val="125"/>
                        </a:spcBef>
                        <a:spcAft>
                          <a:spcPts val="0"/>
                        </a:spcAft>
                      </a:pPr>
                      <a:r>
                        <a:rPr lang="en-US" sz="2000" strike="sngStrike" dirty="0">
                          <a:effectLst/>
                        </a:rPr>
                        <a:t>0.25</a:t>
                      </a:r>
                      <a:r>
                        <a:rPr lang="en-US" sz="2000" dirty="0">
                          <a:effectLst/>
                        </a:rPr>
                        <a:t> </a:t>
                      </a:r>
                      <a:r>
                        <a:rPr lang="en-US" sz="2000" b="1" dirty="0">
                          <a:solidFill>
                            <a:schemeClr val="accent1">
                              <a:lumMod val="75000"/>
                            </a:schemeClr>
                          </a:solidFill>
                          <a:effectLst/>
                        </a:rPr>
                        <a:t>0.125</a:t>
                      </a:r>
                      <a:r>
                        <a:rPr lang="en-US" sz="2000" dirty="0">
                          <a:effectLst/>
                        </a:rPr>
                        <a:t> </a:t>
                      </a:r>
                      <a:r>
                        <a:rPr lang="en-US" sz="2000" b="1" dirty="0">
                          <a:effectLst/>
                        </a:rPr>
                        <a:t>nominal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95000"/>
                      </a:schemeClr>
                    </a:solidFill>
                  </a:tcPr>
                </a:tc>
                <a:extLst>
                  <a:ext uri="{0D108BD9-81ED-4DB2-BD59-A6C34878D82A}">
                    <a16:rowId xmlns:a16="http://schemas.microsoft.com/office/drawing/2014/main" val="2939757517"/>
                  </a:ext>
                </a:extLst>
              </a:tr>
            </a:tbl>
          </a:graphicData>
        </a:graphic>
      </p:graphicFrame>
      <p:sp>
        <p:nvSpPr>
          <p:cNvPr id="13" name="TextBox 12">
            <a:extLst>
              <a:ext uri="{FF2B5EF4-FFF2-40B4-BE49-F238E27FC236}">
                <a16:creationId xmlns:a16="http://schemas.microsoft.com/office/drawing/2014/main" id="{210460BC-5ECD-40FD-8538-F42004E80FB0}"/>
              </a:ext>
            </a:extLst>
          </p:cNvPr>
          <p:cNvSpPr txBox="1"/>
          <p:nvPr/>
        </p:nvSpPr>
        <p:spPr>
          <a:xfrm>
            <a:off x="1193905" y="1390137"/>
            <a:ext cx="6338723" cy="1938992"/>
          </a:xfrm>
          <a:prstGeom prst="rect">
            <a:avLst/>
          </a:prstGeom>
          <a:noFill/>
        </p:spPr>
        <p:txBody>
          <a:bodyPr wrap="none" rtlCol="0">
            <a:spAutoFit/>
          </a:bodyPr>
          <a:lstStyle/>
          <a:p>
            <a:pPr algn="ctr" eaLnBrk="0" hangingPunct="0"/>
            <a:r>
              <a:rPr lang="en-US" sz="2400" b="1" dirty="0"/>
              <a:t>SECTION 1404</a:t>
            </a:r>
            <a:endParaRPr lang="en-US" sz="2400" dirty="0"/>
          </a:p>
          <a:p>
            <a:pPr algn="ctr" eaLnBrk="0" hangingPunct="0"/>
            <a:r>
              <a:rPr lang="en-US" sz="2400" b="1" dirty="0"/>
              <a:t>INSTALLATION OF WALL COVERINGS</a:t>
            </a:r>
            <a:endParaRPr lang="en-US" sz="2400" dirty="0"/>
          </a:p>
          <a:p>
            <a:pPr algn="ctr" eaLnBrk="0" hangingPunct="0"/>
            <a:r>
              <a:rPr lang="en-US" sz="2400" b="1" dirty="0"/>
              <a:t>TABLE 1404.2</a:t>
            </a:r>
            <a:endParaRPr lang="en-US" sz="2400" dirty="0"/>
          </a:p>
          <a:p>
            <a:pPr algn="ctr" eaLnBrk="0" hangingPunct="0"/>
            <a:r>
              <a:rPr lang="en-US" sz="2400" b="1" dirty="0"/>
              <a:t>MINIMUM THICKNESS OF WEATHER COVERINGS</a:t>
            </a:r>
            <a:endParaRPr lang="en-US" sz="2400" dirty="0"/>
          </a:p>
          <a:p>
            <a:endParaRPr lang="en-US" sz="2400" dirty="0"/>
          </a:p>
        </p:txBody>
      </p:sp>
    </p:spTree>
    <p:extLst>
      <p:ext uri="{BB962C8B-B14F-4D97-AF65-F5344CB8AC3E}">
        <p14:creationId xmlns:p14="http://schemas.microsoft.com/office/powerpoint/2010/main" val="210738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84940"/>
          </a:xfrm>
          <a:prstGeom prst="rect">
            <a:avLst/>
          </a:prstGeom>
        </p:spPr>
        <p:txBody>
          <a:bodyPr wrap="square">
            <a:spAutoFit/>
          </a:bodyPr>
          <a:lstStyle/>
          <a:p>
            <a:pPr algn="ctr"/>
            <a:r>
              <a:rPr lang="en-US" sz="3500" b="1" dirty="0">
                <a:latin typeface="Century Gothic" panose="020B0502020202020204" pitchFamily="34" charset="0"/>
              </a:rPr>
              <a:t>2021 INTERNATIONAL RESIDENTIAL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178709"/>
            <a:ext cx="7886700" cy="5397062"/>
          </a:xfrm>
        </p:spPr>
        <p:txBody>
          <a:bodyPr>
            <a:normAutofit/>
          </a:bodyPr>
          <a:lstStyle/>
          <a:p>
            <a:endParaRPr lang="en-US" dirty="0"/>
          </a:p>
          <a:p>
            <a:r>
              <a:rPr lang="en-US" sz="1900" b="1" dirty="0"/>
              <a:t> R301.1.4 </a:t>
            </a:r>
            <a:r>
              <a:rPr lang="en-US" sz="1900" dirty="0"/>
              <a:t>-added section for Intermodal shipping containers that are repurposed for use as building or structure needing to be designed based on structural provisions of section 3115 of the International Building Code. </a:t>
            </a:r>
          </a:p>
          <a:p>
            <a:r>
              <a:rPr lang="en-US" sz="1900" b="1" dirty="0"/>
              <a:t>R301.2 </a:t>
            </a:r>
            <a:r>
              <a:rPr lang="en-US" sz="1900" dirty="0"/>
              <a:t>-wind design will now be required to follow design guidelines in the ASCE 7 -16 </a:t>
            </a:r>
          </a:p>
          <a:p>
            <a:r>
              <a:rPr lang="en-US" sz="1900" b="1" dirty="0"/>
              <a:t>R302.5</a:t>
            </a:r>
            <a:r>
              <a:rPr lang="en-US" sz="1900" dirty="0"/>
              <a:t> -Added language to clarify that the door between house and garage also needs to be self-latching. </a:t>
            </a:r>
          </a:p>
          <a:p>
            <a:r>
              <a:rPr lang="en-US" sz="1900" b="1" dirty="0"/>
              <a:t>R303.1</a:t>
            </a:r>
            <a:r>
              <a:rPr lang="en-US" sz="1900" dirty="0"/>
              <a:t> -Now requires local exhaust for kitchens that do not have openable outside windows in the kitchen area. </a:t>
            </a:r>
          </a:p>
          <a:p>
            <a:r>
              <a:rPr lang="en-US" sz="1900" b="1" dirty="0"/>
              <a:t>R305.1</a:t>
            </a:r>
            <a:r>
              <a:rPr lang="en-US" sz="1900" dirty="0"/>
              <a:t> –The minimum ceiling height is reduced to 6 feet 6 inches under beams spaced apart at least 36 inches apart</a:t>
            </a:r>
          </a:p>
          <a:p>
            <a:r>
              <a:rPr lang="en-US" sz="1900" b="1" dirty="0"/>
              <a:t>R308.4.5 </a:t>
            </a:r>
            <a:r>
              <a:rPr lang="en-US" sz="1900" dirty="0"/>
              <a:t>-Added language to clarify that any glazing under 60” high and within 60” horizontally from shower or bath will need to be safety glazing. </a:t>
            </a:r>
          </a:p>
          <a:p>
            <a:r>
              <a:rPr lang="en-US" sz="1900" b="1" dirty="0"/>
              <a:t>R310.1</a:t>
            </a:r>
            <a:r>
              <a:rPr lang="en-US" sz="1900" dirty="0"/>
              <a:t> -added language to require a 36” minimum width open path that leads to a public right-of-way outside of emergency escape and rescue openings </a:t>
            </a:r>
            <a:r>
              <a:rPr lang="en-US" sz="1900" b="1" dirty="0"/>
              <a:t> </a:t>
            </a:r>
          </a:p>
          <a:p>
            <a:endParaRPr lang="en-US" sz="1900" dirty="0"/>
          </a:p>
          <a:p>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91288" cy="369332"/>
          </a:xfrm>
          <a:prstGeom prst="rect">
            <a:avLst/>
          </a:prstGeom>
          <a:noFill/>
        </p:spPr>
        <p:txBody>
          <a:bodyPr wrap="none" rtlCol="0">
            <a:spAutoFit/>
          </a:bodyPr>
          <a:lstStyle/>
          <a:p>
            <a:r>
              <a:rPr lang="en-US" b="1" dirty="0">
                <a:solidFill>
                  <a:schemeClr val="accent1">
                    <a:lumMod val="75000"/>
                  </a:schemeClr>
                </a:solidFill>
              </a:rPr>
              <a:t>IRC 1 of 4  </a:t>
            </a:r>
          </a:p>
        </p:txBody>
      </p:sp>
    </p:spTree>
    <p:extLst>
      <p:ext uri="{BB962C8B-B14F-4D97-AF65-F5344CB8AC3E}">
        <p14:creationId xmlns:p14="http://schemas.microsoft.com/office/powerpoint/2010/main" val="14780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84940"/>
          </a:xfrm>
          <a:prstGeom prst="rect">
            <a:avLst/>
          </a:prstGeom>
        </p:spPr>
        <p:txBody>
          <a:bodyPr wrap="square">
            <a:spAutoFit/>
          </a:bodyPr>
          <a:lstStyle/>
          <a:p>
            <a:pPr algn="ctr"/>
            <a:r>
              <a:rPr lang="en-US" sz="3500" b="1" dirty="0">
                <a:latin typeface="Century Gothic" panose="020B0502020202020204" pitchFamily="34" charset="0"/>
              </a:rPr>
              <a:t>2021 INTERNATIONAL RESIDENTIAL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a:bodyPr>
          <a:lstStyle/>
          <a:p>
            <a:r>
              <a:rPr lang="en-US" sz="1900" b="1" dirty="0"/>
              <a:t>R310.2 </a:t>
            </a:r>
            <a:r>
              <a:rPr lang="en-US" sz="1900" dirty="0"/>
              <a:t>-modified language to require the maximum height of the bottom of the opening of the emergency escape and rescue window to be no higher than 44’ above floor instead of measuring to the sill. </a:t>
            </a:r>
          </a:p>
          <a:p>
            <a:r>
              <a:rPr lang="en-US" sz="1900" b="1" dirty="0"/>
              <a:t>R310.4,310.5, and 310.6 </a:t>
            </a:r>
            <a:r>
              <a:rPr lang="en-US" sz="1900" dirty="0"/>
              <a:t>-modifications to required size of emergency escape and rescue openings in existing alterations </a:t>
            </a:r>
          </a:p>
          <a:p>
            <a:r>
              <a:rPr lang="en-US" sz="1900" b="1" dirty="0"/>
              <a:t>R311.7.7</a:t>
            </a:r>
            <a:r>
              <a:rPr lang="en-US" sz="1900" dirty="0"/>
              <a:t> -we will propose an amendment to add language that the stair landing at grade needs to be solid and stable. </a:t>
            </a:r>
          </a:p>
          <a:p>
            <a:r>
              <a:rPr lang="en-US" sz="1900" b="1" dirty="0"/>
              <a:t>R312.2</a:t>
            </a:r>
            <a:r>
              <a:rPr lang="en-US" sz="1900" dirty="0"/>
              <a:t> -modified language to measure the maximum height of the bottom of the opening for Window Fall protection to the bottom of the window opening instead of sill. </a:t>
            </a:r>
          </a:p>
          <a:p>
            <a:r>
              <a:rPr lang="en-US" sz="1900" b="1" dirty="0"/>
              <a:t>R314.3</a:t>
            </a:r>
            <a:r>
              <a:rPr lang="en-US" sz="1900" dirty="0"/>
              <a:t> -added requirement for location of smoke alarms where there is change of elevation in ceiling heights of 24” or more outside bedrooms</a:t>
            </a:r>
          </a:p>
          <a:p>
            <a:r>
              <a:rPr lang="en-US" sz="1900" b="1" dirty="0"/>
              <a:t>R326</a:t>
            </a:r>
            <a:r>
              <a:rPr lang="en-US" sz="1900" dirty="0"/>
              <a:t> - the section for Habitable Attics has been modified and expanded. </a:t>
            </a:r>
          </a:p>
          <a:p>
            <a:r>
              <a:rPr lang="en-US" sz="1900" b="1" dirty="0"/>
              <a:t>R314.3.1 </a:t>
            </a:r>
            <a:r>
              <a:rPr lang="en-US" sz="1900" dirty="0"/>
              <a:t>-Smoke alarm near cooking appliances now include: </a:t>
            </a:r>
          </a:p>
          <a:p>
            <a:pPr marL="342900" lvl="1" indent="0">
              <a:buNone/>
            </a:pPr>
            <a:r>
              <a:rPr lang="en-US" sz="1900" dirty="0"/>
              <a:t>1. Smoke alarms listed and marked “helps reduce cooking nuisance alarms” shall not be installed less than 6 feet horizontally from permanently installed cooking appliance.</a:t>
            </a:r>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91288" cy="369332"/>
          </a:xfrm>
          <a:prstGeom prst="rect">
            <a:avLst/>
          </a:prstGeom>
          <a:noFill/>
        </p:spPr>
        <p:txBody>
          <a:bodyPr wrap="none" rtlCol="0">
            <a:spAutoFit/>
          </a:bodyPr>
          <a:lstStyle/>
          <a:p>
            <a:r>
              <a:rPr lang="en-US" b="1" dirty="0">
                <a:solidFill>
                  <a:schemeClr val="accent1">
                    <a:lumMod val="75000"/>
                  </a:schemeClr>
                </a:solidFill>
              </a:rPr>
              <a:t>IRC 2 of 4  </a:t>
            </a:r>
          </a:p>
        </p:txBody>
      </p:sp>
    </p:spTree>
    <p:extLst>
      <p:ext uri="{BB962C8B-B14F-4D97-AF65-F5344CB8AC3E}">
        <p14:creationId xmlns:p14="http://schemas.microsoft.com/office/powerpoint/2010/main" val="161632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84940"/>
          </a:xfrm>
          <a:prstGeom prst="rect">
            <a:avLst/>
          </a:prstGeom>
        </p:spPr>
        <p:txBody>
          <a:bodyPr wrap="square">
            <a:spAutoFit/>
          </a:bodyPr>
          <a:lstStyle/>
          <a:p>
            <a:pPr algn="ctr"/>
            <a:r>
              <a:rPr lang="en-US" sz="3500" b="1" dirty="0">
                <a:latin typeface="Century Gothic" panose="020B0502020202020204" pitchFamily="34" charset="0"/>
              </a:rPr>
              <a:t>2021 INTERNATIONAL RESIDENTIAL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a:bodyPr>
          <a:lstStyle/>
          <a:p>
            <a:pPr marL="0" indent="0">
              <a:buNone/>
            </a:pPr>
            <a:r>
              <a:rPr lang="en-US" sz="2000" dirty="0"/>
              <a:t>• </a:t>
            </a:r>
            <a:r>
              <a:rPr lang="en-US" sz="2000" b="1" dirty="0"/>
              <a:t>R403.1(1) -</a:t>
            </a:r>
            <a:r>
              <a:rPr lang="en-US" sz="2000" dirty="0"/>
              <a:t>Table R403.1(1) Minimum Width and Thickness for     Concrete Footings for Light-Frame Construction is revised to more accurately reflect current practice. </a:t>
            </a:r>
          </a:p>
          <a:p>
            <a:r>
              <a:rPr lang="en-US" sz="2000" b="1" dirty="0"/>
              <a:t>R506.2.3</a:t>
            </a:r>
            <a:r>
              <a:rPr lang="en-US" sz="2000" dirty="0"/>
              <a:t> -Thicker vapor retarders are now required below slabs-on-grade.</a:t>
            </a:r>
          </a:p>
          <a:p>
            <a:r>
              <a:rPr lang="en-US" sz="2000" b="1" dirty="0"/>
              <a:t>R507</a:t>
            </a:r>
            <a:r>
              <a:rPr lang="en-US" sz="2000" dirty="0"/>
              <a:t> –Deck beams and joist new spans lengths. Specific specie length requirements for posts. Decking span requirement changes. </a:t>
            </a:r>
            <a:endParaRPr lang="en-US" sz="2000" b="1" dirty="0"/>
          </a:p>
          <a:p>
            <a:pPr marL="0" indent="0">
              <a:buNone/>
            </a:pPr>
            <a:r>
              <a:rPr lang="en-US" sz="2000" dirty="0"/>
              <a:t>• </a:t>
            </a:r>
            <a:r>
              <a:rPr lang="en-US" sz="2000" b="1" dirty="0"/>
              <a:t>R602.9</a:t>
            </a:r>
            <a:r>
              <a:rPr lang="en-US" sz="2000" dirty="0"/>
              <a:t> -Cripple walls requirements apply only to exterior cripple walls. </a:t>
            </a:r>
          </a:p>
          <a:p>
            <a:pPr marL="0" indent="0">
              <a:buNone/>
            </a:pPr>
            <a:r>
              <a:rPr lang="en-US" sz="2000" dirty="0"/>
              <a:t>• </a:t>
            </a:r>
            <a:r>
              <a:rPr lang="en-US" sz="2000" b="1" dirty="0"/>
              <a:t>R609.4.1</a:t>
            </a:r>
            <a:r>
              <a:rPr lang="en-US" sz="2000" dirty="0"/>
              <a:t>-All garage doors must have a permanent label identifying wind pressure ratings among other information. </a:t>
            </a:r>
          </a:p>
          <a:p>
            <a:pPr marL="0" indent="0">
              <a:buNone/>
            </a:pPr>
            <a:r>
              <a:rPr lang="en-US" sz="2000" dirty="0"/>
              <a:t>• </a:t>
            </a:r>
            <a:r>
              <a:rPr lang="en-US" sz="2000" b="1" dirty="0"/>
              <a:t>R703.2 and 703.7.3 </a:t>
            </a:r>
            <a:r>
              <a:rPr lang="en-US" sz="2000" dirty="0"/>
              <a:t>-Language for water-resistive barriers is clarified with wet or dry climates specifically considered. </a:t>
            </a:r>
          </a:p>
          <a:p>
            <a:pPr marL="0" indent="0">
              <a:buNone/>
            </a:pPr>
            <a:r>
              <a:rPr lang="en-US" sz="2000" dirty="0"/>
              <a:t>• </a:t>
            </a:r>
            <a:r>
              <a:rPr lang="en-US" sz="2000" b="1" dirty="0"/>
              <a:t>R704</a:t>
            </a:r>
            <a:r>
              <a:rPr lang="en-US" sz="2000" dirty="0"/>
              <a:t> –Requirements for soffit material and installation are expanded.</a:t>
            </a:r>
            <a:endParaRPr lang="en-US" sz="2000" b="1" dirty="0"/>
          </a:p>
          <a:p>
            <a:pPr marL="0" indent="0">
              <a:buNone/>
            </a:pPr>
            <a:endParaRPr lang="en-US" sz="2000" dirty="0"/>
          </a:p>
          <a:p>
            <a:endParaRPr lang="en-US" sz="2000" dirty="0"/>
          </a:p>
          <a:p>
            <a:pPr marL="0" indent="0">
              <a:buNone/>
            </a:pPr>
            <a:endParaRPr lang="en-US" sz="2000" dirty="0"/>
          </a:p>
          <a:p>
            <a:pPr marL="342900" lvl="1" indent="0">
              <a:buNone/>
            </a:pPr>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91288" cy="369332"/>
          </a:xfrm>
          <a:prstGeom prst="rect">
            <a:avLst/>
          </a:prstGeom>
          <a:noFill/>
        </p:spPr>
        <p:txBody>
          <a:bodyPr wrap="none" rtlCol="0">
            <a:spAutoFit/>
          </a:bodyPr>
          <a:lstStyle/>
          <a:p>
            <a:r>
              <a:rPr lang="en-US" b="1" dirty="0">
                <a:solidFill>
                  <a:schemeClr val="accent1">
                    <a:lumMod val="75000"/>
                  </a:schemeClr>
                </a:solidFill>
              </a:rPr>
              <a:t>IRC 3 of 4  </a:t>
            </a:r>
          </a:p>
        </p:txBody>
      </p:sp>
    </p:spTree>
    <p:extLst>
      <p:ext uri="{BB962C8B-B14F-4D97-AF65-F5344CB8AC3E}">
        <p14:creationId xmlns:p14="http://schemas.microsoft.com/office/powerpoint/2010/main" val="243888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84940"/>
          </a:xfrm>
          <a:prstGeom prst="rect">
            <a:avLst/>
          </a:prstGeom>
        </p:spPr>
        <p:txBody>
          <a:bodyPr wrap="square">
            <a:spAutoFit/>
          </a:bodyPr>
          <a:lstStyle/>
          <a:p>
            <a:pPr algn="ctr"/>
            <a:r>
              <a:rPr lang="en-US" sz="3500" b="1" dirty="0">
                <a:latin typeface="Century Gothic" panose="020B0502020202020204" pitchFamily="34" charset="0"/>
              </a:rPr>
              <a:t>2021 INTERNATIONAL RESIDENTIAL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4597824"/>
          </a:xfrm>
        </p:spPr>
        <p:txBody>
          <a:bodyPr>
            <a:noAutofit/>
          </a:bodyPr>
          <a:lstStyle/>
          <a:p>
            <a:pPr marL="0" indent="0">
              <a:buNone/>
            </a:pPr>
            <a:r>
              <a:rPr lang="en-US" sz="2800" u="sng" dirty="0">
                <a:hlinkClick r:id="rId2"/>
              </a:rPr>
              <a:t>Appendix AQ</a:t>
            </a:r>
            <a:r>
              <a:rPr lang="en-US" sz="2800" i="1" dirty="0"/>
              <a:t> relaxes various requirements in the body of the code as they apply to houses that are 400 square feet in area or less. Attention is specifically paid to features such as compact stairs, including stair handrails and headroom, ladders, reduced ceiling heights in lofts and guard and emergency escape and rescue opening requirements at lofts</a:t>
            </a:r>
            <a:endParaRPr lang="en-US" sz="2800" dirty="0"/>
          </a:p>
          <a:p>
            <a:endParaRPr lang="en-US" sz="2800" dirty="0"/>
          </a:p>
          <a:p>
            <a:pPr marL="0" indent="0">
              <a:buNone/>
            </a:pPr>
            <a:r>
              <a:rPr lang="en-US" sz="2800" dirty="0"/>
              <a:t>Note: Pending to clarify the Land Development Code lot density and zone use. We currently treat them as regular single family residence. </a:t>
            </a:r>
          </a:p>
          <a:p>
            <a:pPr marL="342900" lvl="1" indent="0">
              <a:buNone/>
            </a:pPr>
            <a:endParaRPr lang="en-US" sz="2800" dirty="0"/>
          </a:p>
          <a:p>
            <a:pPr marL="0" indent="0">
              <a:buNone/>
            </a:pPr>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91288" cy="369332"/>
          </a:xfrm>
          <a:prstGeom prst="rect">
            <a:avLst/>
          </a:prstGeom>
          <a:noFill/>
        </p:spPr>
        <p:txBody>
          <a:bodyPr wrap="none" rtlCol="0">
            <a:spAutoFit/>
          </a:bodyPr>
          <a:lstStyle/>
          <a:p>
            <a:r>
              <a:rPr lang="en-US" b="1" dirty="0">
                <a:solidFill>
                  <a:schemeClr val="accent1">
                    <a:lumMod val="75000"/>
                  </a:schemeClr>
                </a:solidFill>
              </a:rPr>
              <a:t>IRC 4 of 4  </a:t>
            </a:r>
          </a:p>
        </p:txBody>
      </p:sp>
    </p:spTree>
    <p:extLst>
      <p:ext uri="{BB962C8B-B14F-4D97-AF65-F5344CB8AC3E}">
        <p14:creationId xmlns:p14="http://schemas.microsoft.com/office/powerpoint/2010/main" val="102639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84940"/>
          </a:xfrm>
          <a:prstGeom prst="rect">
            <a:avLst/>
          </a:prstGeom>
        </p:spPr>
        <p:txBody>
          <a:bodyPr wrap="square">
            <a:spAutoFit/>
          </a:bodyPr>
          <a:lstStyle/>
          <a:p>
            <a:pPr algn="ctr"/>
            <a:r>
              <a:rPr lang="en-US" sz="3500" b="1" dirty="0">
                <a:latin typeface="Century Gothic" panose="020B0502020202020204" pitchFamily="34" charset="0"/>
              </a:rPr>
              <a:t>2021 INTERNATIONAL PLUMBING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fontScale="62500" lnSpcReduction="20000"/>
          </a:bodyPr>
          <a:lstStyle/>
          <a:p>
            <a:pPr marL="0" indent="0">
              <a:buNone/>
            </a:pPr>
            <a:r>
              <a:rPr lang="en-US" sz="3000" b="1" dirty="0"/>
              <a:t>1. Handwashing Requirements: </a:t>
            </a:r>
          </a:p>
          <a:p>
            <a:pPr marL="0" indent="0">
              <a:buNone/>
            </a:pPr>
            <a:r>
              <a:rPr lang="en-US" sz="2700" dirty="0"/>
              <a:t>• Separate Facilities: The 2021 IPC introduces a requirement that handwashing sinks must be located in or immediately adjacent to toilet rooms in public facilities. This ensures better accessibility and promotes hygiene. </a:t>
            </a:r>
          </a:p>
          <a:p>
            <a:pPr marL="0" indent="0">
              <a:buNone/>
            </a:pPr>
            <a:r>
              <a:rPr lang="en-US" sz="3000" b="1" dirty="0"/>
              <a:t>2. Water Supply and Distribution: </a:t>
            </a:r>
          </a:p>
          <a:p>
            <a:pPr marL="0" indent="0">
              <a:buNone/>
            </a:pPr>
            <a:r>
              <a:rPr lang="en-US" sz="2700" dirty="0"/>
              <a:t>• Plastic Piping: The code has updated provisions regarding the use of plastic piping materials, including specific references to standards and testing requirements for different types of plastic piping. </a:t>
            </a:r>
          </a:p>
          <a:p>
            <a:pPr marL="0" indent="0">
              <a:buNone/>
            </a:pPr>
            <a:r>
              <a:rPr lang="en-US" sz="2700" dirty="0"/>
              <a:t>• Hot Water Temperature: The maximum allowable temperature for hot water delivery to fixtures intended for handwashing has been revised to 110°F (43°C) to prevent scalding. </a:t>
            </a:r>
          </a:p>
          <a:p>
            <a:pPr marL="0" indent="0">
              <a:buNone/>
            </a:pPr>
            <a:r>
              <a:rPr lang="en-US" sz="3000" b="1" dirty="0"/>
              <a:t>3. Legionella Risk Management: </a:t>
            </a:r>
          </a:p>
          <a:p>
            <a:pPr marL="0" indent="0">
              <a:buNone/>
            </a:pPr>
            <a:r>
              <a:rPr lang="en-US" sz="2700" dirty="0"/>
              <a:t>• The 2021 IPC includes guidelines aimed at reducing the risk of Legionella bacteria in building water systems. This includes provisions for the design, installation, and maintenance of hot water systems to prevent bacterial growth. </a:t>
            </a:r>
          </a:p>
          <a:p>
            <a:pPr marL="0" indent="0">
              <a:buNone/>
            </a:pPr>
            <a:r>
              <a:rPr lang="en-US" sz="3000" b="1" dirty="0"/>
              <a:t>4. Drainage and Vent Systems: </a:t>
            </a:r>
          </a:p>
          <a:p>
            <a:pPr marL="0" indent="0">
              <a:buNone/>
            </a:pPr>
            <a:r>
              <a:rPr lang="en-US" sz="2700" dirty="0"/>
              <a:t>• Single Stack Venting: The code has expanded the allowances for single-stack vent systems, providing more flexibility in design while ensuring proper venting and drainage. </a:t>
            </a:r>
          </a:p>
          <a:p>
            <a:pPr marL="0" indent="0">
              <a:buNone/>
            </a:pPr>
            <a:r>
              <a:rPr lang="en-US" sz="2700" dirty="0"/>
              <a:t>• Island Fixture Venting: The revisions also clarify the requirements for venting of island fixtures, which are often challenging to vent traditionally. </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86543" cy="369332"/>
          </a:xfrm>
          <a:prstGeom prst="rect">
            <a:avLst/>
          </a:prstGeom>
          <a:noFill/>
        </p:spPr>
        <p:txBody>
          <a:bodyPr wrap="none" rtlCol="0">
            <a:spAutoFit/>
          </a:bodyPr>
          <a:lstStyle/>
          <a:p>
            <a:r>
              <a:rPr lang="en-US" b="1" dirty="0">
                <a:solidFill>
                  <a:schemeClr val="accent1">
                    <a:lumMod val="75000"/>
                  </a:schemeClr>
                </a:solidFill>
              </a:rPr>
              <a:t>IPC 1 of 2  </a:t>
            </a:r>
          </a:p>
        </p:txBody>
      </p:sp>
    </p:spTree>
    <p:extLst>
      <p:ext uri="{BB962C8B-B14F-4D97-AF65-F5344CB8AC3E}">
        <p14:creationId xmlns:p14="http://schemas.microsoft.com/office/powerpoint/2010/main" val="338403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84940"/>
          </a:xfrm>
          <a:prstGeom prst="rect">
            <a:avLst/>
          </a:prstGeom>
        </p:spPr>
        <p:txBody>
          <a:bodyPr wrap="square">
            <a:spAutoFit/>
          </a:bodyPr>
          <a:lstStyle/>
          <a:p>
            <a:pPr algn="ctr"/>
            <a:r>
              <a:rPr lang="en-US" sz="3500" b="1" dirty="0">
                <a:latin typeface="Century Gothic" panose="020B0502020202020204" pitchFamily="34" charset="0"/>
              </a:rPr>
              <a:t>2021 INTERNATIONAL PLUMBING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570571"/>
            <a:ext cx="7886700" cy="4918097"/>
          </a:xfrm>
        </p:spPr>
        <p:txBody>
          <a:bodyPr>
            <a:normAutofit fontScale="92500" lnSpcReduction="10000"/>
          </a:bodyPr>
          <a:lstStyle/>
          <a:p>
            <a:pPr marL="0" indent="0">
              <a:buNone/>
            </a:pPr>
            <a:r>
              <a:rPr lang="en-US" b="1" dirty="0"/>
              <a:t>5. Storm Drainage: </a:t>
            </a:r>
          </a:p>
          <a:p>
            <a:pPr marL="0" indent="0">
              <a:buNone/>
            </a:pPr>
            <a:r>
              <a:rPr lang="en-US" sz="1800" dirty="0"/>
              <a:t>• Sizing of Roof Drains: Updates have been made to the sizing methods for roof drains and storm drainage systems, particularly in relation to extreme weather events and the management of large volumes of water. </a:t>
            </a:r>
          </a:p>
          <a:p>
            <a:pPr marL="0" indent="0">
              <a:buNone/>
            </a:pPr>
            <a:r>
              <a:rPr lang="en-US" b="1" dirty="0"/>
              <a:t>6. Water Efficiency: </a:t>
            </a:r>
          </a:p>
          <a:p>
            <a:pPr marL="0" indent="0">
              <a:buNone/>
            </a:pPr>
            <a:r>
              <a:rPr lang="en-US" sz="1800" dirty="0"/>
              <a:t>• Fixture Flow Rates: The 2021 IPC further emphasizes water conservation by tightening the flow rate requirements for plumbing fixtures, aligning with modern sustainability practices. </a:t>
            </a:r>
          </a:p>
          <a:p>
            <a:pPr marL="0" indent="0">
              <a:buNone/>
            </a:pPr>
            <a:r>
              <a:rPr lang="en-US" b="1" dirty="0"/>
              <a:t>7. Health and Safety Enhancements: </a:t>
            </a:r>
          </a:p>
          <a:p>
            <a:pPr marL="0" indent="0">
              <a:buNone/>
            </a:pPr>
            <a:r>
              <a:rPr lang="en-US" sz="1800" dirty="0"/>
              <a:t>• Backflow Prevention: There are more stringent requirements for backflow prevention devices and assemblies to protect potable water supplies from contamination. </a:t>
            </a:r>
          </a:p>
          <a:p>
            <a:pPr marL="0" indent="0">
              <a:buNone/>
            </a:pPr>
            <a:r>
              <a:rPr lang="en-US" sz="1800" dirty="0"/>
              <a:t>• Grease Interceptors: Revisions have been made to the design and installation standards for grease interceptors, especially in commercial kitchens</a:t>
            </a:r>
            <a:r>
              <a:rPr lang="en-US" sz="2200" dirty="0"/>
              <a:t>. </a:t>
            </a:r>
          </a:p>
          <a:p>
            <a:pPr marL="0" indent="0">
              <a:buNone/>
            </a:pPr>
            <a:r>
              <a:rPr lang="en-US" b="1" dirty="0"/>
              <a:t>8. Alternative Water Sources: </a:t>
            </a:r>
          </a:p>
          <a:p>
            <a:pPr marL="0" indent="0">
              <a:buNone/>
            </a:pPr>
            <a:r>
              <a:rPr lang="en-US" sz="1800" dirty="0"/>
              <a:t>• Gray Water and Reclaimed Water: The code includes expanded provisions for the use of gray water and reclaimed water systems, reflecting growing interest in sustainable water management practices. </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86543" cy="369332"/>
          </a:xfrm>
          <a:prstGeom prst="rect">
            <a:avLst/>
          </a:prstGeom>
          <a:noFill/>
        </p:spPr>
        <p:txBody>
          <a:bodyPr wrap="none" rtlCol="0">
            <a:spAutoFit/>
          </a:bodyPr>
          <a:lstStyle/>
          <a:p>
            <a:r>
              <a:rPr lang="en-US" b="1" dirty="0">
                <a:solidFill>
                  <a:schemeClr val="accent1">
                    <a:lumMod val="75000"/>
                  </a:schemeClr>
                </a:solidFill>
              </a:rPr>
              <a:t>IPC 2 of 2  </a:t>
            </a:r>
          </a:p>
        </p:txBody>
      </p:sp>
    </p:spTree>
    <p:extLst>
      <p:ext uri="{BB962C8B-B14F-4D97-AF65-F5344CB8AC3E}">
        <p14:creationId xmlns:p14="http://schemas.microsoft.com/office/powerpoint/2010/main" val="37322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54162"/>
          </a:xfrm>
          <a:prstGeom prst="rect">
            <a:avLst/>
          </a:prstGeom>
        </p:spPr>
        <p:txBody>
          <a:bodyPr wrap="square">
            <a:spAutoFit/>
          </a:bodyPr>
          <a:lstStyle/>
          <a:p>
            <a:pPr algn="ctr"/>
            <a:r>
              <a:rPr lang="en-US" sz="3300" b="1" dirty="0">
                <a:latin typeface="Century Gothic" panose="020B0502020202020204" pitchFamily="34" charset="0"/>
              </a:rPr>
              <a:t>2021 INTERNATIONAL MECHANICAL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276272"/>
            <a:ext cx="7886700" cy="5397062"/>
          </a:xfrm>
        </p:spPr>
        <p:txBody>
          <a:bodyPr>
            <a:normAutofit fontScale="70000" lnSpcReduction="20000"/>
          </a:bodyPr>
          <a:lstStyle/>
          <a:p>
            <a:pPr marL="0" indent="0">
              <a:buNone/>
            </a:pPr>
            <a:r>
              <a:rPr lang="en-US" sz="2500" b="1" dirty="0"/>
              <a:t>1. Ventilation Requirements: </a:t>
            </a:r>
          </a:p>
          <a:p>
            <a:pPr marL="0" indent="0">
              <a:buNone/>
            </a:pPr>
            <a:r>
              <a:rPr lang="en-US" sz="2400" dirty="0"/>
              <a:t>• Updated ventilation rates based on new studies and standards. </a:t>
            </a:r>
          </a:p>
          <a:p>
            <a:pPr marL="0" indent="0">
              <a:buNone/>
            </a:pPr>
            <a:r>
              <a:rPr lang="en-US" sz="2400" dirty="0"/>
              <a:t>• Enhanced requirements for ventilation in commercial kitchens, focusing on the design and operation of hoods and exhaust systems. </a:t>
            </a:r>
          </a:p>
          <a:p>
            <a:pPr marL="0" indent="0">
              <a:buNone/>
            </a:pPr>
            <a:r>
              <a:rPr lang="en-US" sz="2500" b="1" dirty="0"/>
              <a:t>2. Refrigeration Systems: </a:t>
            </a:r>
          </a:p>
          <a:p>
            <a:pPr marL="0" indent="0">
              <a:buNone/>
            </a:pPr>
            <a:r>
              <a:rPr lang="en-US" sz="2400" dirty="0"/>
              <a:t>• New safety measures for refrigerant use, including updates on refrigerants with low Global Warming Potential (GWP). </a:t>
            </a:r>
          </a:p>
          <a:p>
            <a:pPr marL="0" indent="0">
              <a:buNone/>
            </a:pPr>
            <a:r>
              <a:rPr lang="en-US" sz="2400" dirty="0"/>
              <a:t>• Additional criteria for machinery rooms, ventilation, and emergency controls for refrigeration systems. </a:t>
            </a:r>
          </a:p>
          <a:p>
            <a:pPr marL="0" indent="0">
              <a:buNone/>
            </a:pPr>
            <a:r>
              <a:rPr lang="en-US" sz="2500" b="1" dirty="0"/>
              <a:t>3. Combustion Air: </a:t>
            </a:r>
          </a:p>
          <a:p>
            <a:pPr marL="0" indent="0">
              <a:buNone/>
            </a:pPr>
            <a:r>
              <a:rPr lang="en-US" sz="2400" dirty="0"/>
              <a:t>• Revised provisions for combustion air requirements, particularly in residential and commercial settings, ensuring proper air supply for fuel-burning appliances. </a:t>
            </a:r>
          </a:p>
          <a:p>
            <a:pPr marL="0" indent="0">
              <a:buNone/>
            </a:pPr>
            <a:r>
              <a:rPr lang="en-US" sz="2700" b="1" dirty="0"/>
              <a:t>4. Duct Systems: </a:t>
            </a:r>
          </a:p>
          <a:p>
            <a:pPr marL="0" indent="0">
              <a:buNone/>
            </a:pPr>
            <a:r>
              <a:rPr lang="en-US" sz="2400" dirty="0"/>
              <a:t>• Changes in duct system design and installation, including updated sealing requirements to reduce energy loss. </a:t>
            </a:r>
          </a:p>
          <a:p>
            <a:pPr marL="0" indent="0">
              <a:buNone/>
            </a:pPr>
            <a:r>
              <a:rPr lang="en-US" sz="2400" dirty="0"/>
              <a:t>• New provisions for the installation of duct systems in areas prone to flooding. </a:t>
            </a:r>
          </a:p>
          <a:p>
            <a:pPr marL="0" indent="0">
              <a:buNone/>
            </a:pPr>
            <a:r>
              <a:rPr lang="en-US" sz="2700" b="1" dirty="0"/>
              <a:t>5. Exhaust Systems: </a:t>
            </a:r>
          </a:p>
          <a:p>
            <a:pPr marL="0" indent="0">
              <a:buNone/>
            </a:pPr>
            <a:r>
              <a:rPr lang="en-US" sz="2400" dirty="0"/>
              <a:t>• Modified requirements for bathroom exhaust systems, including fan sizing and installation specifications. </a:t>
            </a:r>
          </a:p>
          <a:p>
            <a:pPr marL="0" indent="0">
              <a:buNone/>
            </a:pPr>
            <a:r>
              <a:rPr lang="en-US" sz="2400" dirty="0"/>
              <a:t>• Enhanced rules for the exhaust of hazardous materials in laboratory settings. </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265090" cy="369332"/>
          </a:xfrm>
          <a:prstGeom prst="rect">
            <a:avLst/>
          </a:prstGeom>
          <a:noFill/>
        </p:spPr>
        <p:txBody>
          <a:bodyPr wrap="none" rtlCol="0">
            <a:spAutoFit/>
          </a:bodyPr>
          <a:lstStyle/>
          <a:p>
            <a:r>
              <a:rPr lang="en-US" b="1" dirty="0">
                <a:solidFill>
                  <a:schemeClr val="accent1">
                    <a:lumMod val="75000"/>
                  </a:schemeClr>
                </a:solidFill>
              </a:rPr>
              <a:t>IMC 1 of 2  </a:t>
            </a:r>
          </a:p>
        </p:txBody>
      </p:sp>
    </p:spTree>
    <p:extLst>
      <p:ext uri="{BB962C8B-B14F-4D97-AF65-F5344CB8AC3E}">
        <p14:creationId xmlns:p14="http://schemas.microsoft.com/office/powerpoint/2010/main" val="69939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154162"/>
          </a:xfrm>
          <a:prstGeom prst="rect">
            <a:avLst/>
          </a:prstGeom>
        </p:spPr>
        <p:txBody>
          <a:bodyPr wrap="square">
            <a:spAutoFit/>
          </a:bodyPr>
          <a:lstStyle/>
          <a:p>
            <a:pPr algn="ctr"/>
            <a:r>
              <a:rPr lang="en-US" sz="3300" b="1" dirty="0">
                <a:latin typeface="Century Gothic" panose="020B0502020202020204" pitchFamily="34" charset="0"/>
              </a:rPr>
              <a:t>2021 INTERNATIONAL MECHANICAL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276272"/>
            <a:ext cx="7886700" cy="5292479"/>
          </a:xfrm>
        </p:spPr>
        <p:txBody>
          <a:bodyPr>
            <a:normAutofit fontScale="85000" lnSpcReduction="10000"/>
          </a:bodyPr>
          <a:lstStyle/>
          <a:p>
            <a:pPr marL="0" indent="0">
              <a:buNone/>
            </a:pPr>
            <a:r>
              <a:rPr lang="en-US" sz="2200" b="1" dirty="0"/>
              <a:t>6. Heating and Cooling: </a:t>
            </a:r>
          </a:p>
          <a:p>
            <a:pPr marL="0" indent="0">
              <a:buNone/>
            </a:pPr>
            <a:r>
              <a:rPr lang="en-US" sz="2000" dirty="0"/>
              <a:t>• Updates to the efficiency requirements for heating and cooling equipment, aligning with new energy codes. </a:t>
            </a:r>
          </a:p>
          <a:p>
            <a:pPr marL="0" indent="0">
              <a:buNone/>
            </a:pPr>
            <a:r>
              <a:rPr lang="en-US" sz="2000" dirty="0"/>
              <a:t>• Enhanced guidelines for the installation of radiant heating systems, focusing on safety and efficiency. </a:t>
            </a:r>
          </a:p>
          <a:p>
            <a:pPr marL="0" indent="0">
              <a:buNone/>
            </a:pPr>
            <a:r>
              <a:rPr lang="en-US" sz="2200" b="1" dirty="0"/>
              <a:t>7. Health and Safety: </a:t>
            </a:r>
          </a:p>
          <a:p>
            <a:pPr marL="0" indent="0">
              <a:buNone/>
            </a:pPr>
            <a:r>
              <a:rPr lang="en-US" sz="2000" dirty="0"/>
              <a:t>• Strengthened health and safety regulations for mechanical systems, particularly in healthcare facilities. </a:t>
            </a:r>
          </a:p>
          <a:p>
            <a:pPr marL="0" indent="0">
              <a:buNone/>
            </a:pPr>
            <a:r>
              <a:rPr lang="en-US" sz="2000" dirty="0"/>
              <a:t>• New provisions for the control of airborne contaminants in medical and dental facilities. </a:t>
            </a:r>
          </a:p>
          <a:p>
            <a:pPr marL="0" indent="0">
              <a:buNone/>
            </a:pPr>
            <a:r>
              <a:rPr lang="en-US" sz="2200" b="1" dirty="0"/>
              <a:t>8. Sustainability and Energy Efficiency: </a:t>
            </a:r>
          </a:p>
          <a:p>
            <a:pPr marL="0" indent="0">
              <a:buNone/>
            </a:pPr>
            <a:r>
              <a:rPr lang="en-US" sz="2000" dirty="0"/>
              <a:t>• Increased emphasis on sustainability, with new standards for energy-efficient mechanical systems. </a:t>
            </a:r>
          </a:p>
          <a:p>
            <a:pPr marL="0" indent="0">
              <a:buNone/>
            </a:pPr>
            <a:r>
              <a:rPr lang="en-US" sz="2000" dirty="0"/>
              <a:t>• Integration of renewable energy sources, such as solar and geothermal, into mechanical system designs. </a:t>
            </a:r>
          </a:p>
          <a:p>
            <a:pPr marL="0" indent="0">
              <a:buNone/>
            </a:pPr>
            <a:r>
              <a:rPr lang="en-US" sz="2200" b="1" dirty="0"/>
              <a:t>9. Maintenance and Inspections: </a:t>
            </a:r>
          </a:p>
          <a:p>
            <a:pPr marL="0" indent="0">
              <a:buNone/>
            </a:pPr>
            <a:r>
              <a:rPr lang="en-US" sz="2000" dirty="0"/>
              <a:t>• Updated requirements for the maintenance and inspection of mechanical systems to ensure ongoing compliance. </a:t>
            </a:r>
          </a:p>
          <a:p>
            <a:pPr marL="0" indent="0">
              <a:buNone/>
            </a:pPr>
            <a:r>
              <a:rPr lang="en-US" sz="2000" dirty="0"/>
              <a:t>• Enhanced documentation and record-keeping requirements for system maintenance. </a:t>
            </a:r>
          </a:p>
          <a:p>
            <a:pPr marL="0" indent="0">
              <a:buNone/>
            </a:pPr>
            <a:endParaRPr lang="en-US" sz="2200" dirty="0"/>
          </a:p>
          <a:p>
            <a:pPr marL="0" indent="0">
              <a:buNone/>
            </a:pPr>
            <a:endParaRPr lang="en-US" sz="2200"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265090" cy="369332"/>
          </a:xfrm>
          <a:prstGeom prst="rect">
            <a:avLst/>
          </a:prstGeom>
          <a:noFill/>
        </p:spPr>
        <p:txBody>
          <a:bodyPr wrap="none" rtlCol="0">
            <a:spAutoFit/>
          </a:bodyPr>
          <a:lstStyle/>
          <a:p>
            <a:r>
              <a:rPr lang="en-US" b="1" dirty="0">
                <a:solidFill>
                  <a:schemeClr val="accent1">
                    <a:lumMod val="75000"/>
                  </a:schemeClr>
                </a:solidFill>
              </a:rPr>
              <a:t>IMC 2 of 2  </a:t>
            </a:r>
          </a:p>
        </p:txBody>
      </p:sp>
    </p:spTree>
    <p:extLst>
      <p:ext uri="{BB962C8B-B14F-4D97-AF65-F5344CB8AC3E}">
        <p14:creationId xmlns:p14="http://schemas.microsoft.com/office/powerpoint/2010/main" val="39521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FUEL GAS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276272"/>
            <a:ext cx="7886700" cy="5292479"/>
          </a:xfrm>
        </p:spPr>
        <p:txBody>
          <a:bodyPr>
            <a:normAutofit fontScale="77500" lnSpcReduction="20000"/>
          </a:bodyPr>
          <a:lstStyle/>
          <a:p>
            <a:pPr marL="0" indent="0">
              <a:buNone/>
            </a:pPr>
            <a:r>
              <a:rPr lang="en-US" sz="2500" b="1" dirty="0"/>
              <a:t>1. Increased Focus on Safety Standards: </a:t>
            </a:r>
          </a:p>
          <a:p>
            <a:pPr marL="0" indent="0">
              <a:buNone/>
            </a:pPr>
            <a:r>
              <a:rPr lang="en-US" sz="2200" dirty="0"/>
              <a:t>• The 2021 IFGC incorporates updated safety standards for gas piping and appliances, ensuring they align with the latest safety research and practices. </a:t>
            </a:r>
          </a:p>
          <a:p>
            <a:pPr marL="0" indent="0">
              <a:buNone/>
            </a:pPr>
            <a:r>
              <a:rPr lang="en-US" sz="2200" dirty="0"/>
              <a:t>• More stringent requirements for the design and installation of fuel gas systems, especially in high-risk environments like commercial kitchens and industrial settings. </a:t>
            </a:r>
          </a:p>
          <a:p>
            <a:pPr marL="0" indent="0">
              <a:buNone/>
            </a:pPr>
            <a:r>
              <a:rPr lang="en-US" sz="2500" b="1" dirty="0"/>
              <a:t>2. Expansion of Coverage: </a:t>
            </a:r>
          </a:p>
          <a:p>
            <a:pPr marL="0" indent="0">
              <a:buNone/>
            </a:pPr>
            <a:r>
              <a:rPr lang="en-US" sz="2200" dirty="0"/>
              <a:t>• The scope of the IFGC has been expanded to cover more types of fuel gas systems, including those using alternative gases like hydrogen blends. This reflects the growing interest in and adoption of alternative and renewable energy sources. </a:t>
            </a:r>
          </a:p>
          <a:p>
            <a:pPr marL="0" indent="0">
              <a:buNone/>
            </a:pPr>
            <a:r>
              <a:rPr lang="en-US" sz="2500" b="1" dirty="0"/>
              <a:t>3. Ventilation and Combustion Air: </a:t>
            </a:r>
          </a:p>
          <a:p>
            <a:pPr marL="0" indent="0">
              <a:buNone/>
            </a:pPr>
            <a:r>
              <a:rPr lang="en-US" sz="2200" dirty="0"/>
              <a:t>• Changes have been made to the requirements for ventilation and combustion air provisions, aiming to improve safety and performance in different building types and conditions. </a:t>
            </a:r>
          </a:p>
          <a:p>
            <a:pPr marL="0" indent="0">
              <a:buNone/>
            </a:pPr>
            <a:r>
              <a:rPr lang="en-US" sz="2200" dirty="0"/>
              <a:t>• Revised sizing criteria for combustion air openings, providing more precise guidelines to prevent the accumulation of dangerous gases. </a:t>
            </a:r>
          </a:p>
          <a:p>
            <a:pPr marL="0" indent="0">
              <a:buNone/>
            </a:pPr>
            <a:r>
              <a:rPr lang="en-US" sz="2500" b="1" dirty="0"/>
              <a:t>4. Gas Pipe Sizing and Materials: </a:t>
            </a:r>
          </a:p>
          <a:p>
            <a:pPr marL="0" indent="0">
              <a:buNone/>
            </a:pPr>
            <a:r>
              <a:rPr lang="en-US" sz="2200" dirty="0"/>
              <a:t>• The 2021 code includes updated tables and methods for gas pipe sizing, which now take into account higher efficiency appliances and modern building practices. </a:t>
            </a:r>
          </a:p>
          <a:p>
            <a:pPr marL="0" indent="0">
              <a:buNone/>
            </a:pPr>
            <a:r>
              <a:rPr lang="en-US" sz="2200" dirty="0"/>
              <a:t>• Clarifications and additions were made to acceptable materials for gas piping, particularly regarding the use of corrugated stainless steel tubing (CSST) and polyethylene (PE) piping. </a:t>
            </a:r>
          </a:p>
          <a:p>
            <a:pPr marL="0" indent="0">
              <a:buNone/>
            </a:pPr>
            <a:endParaRPr lang="en-US" sz="2200" dirty="0"/>
          </a:p>
          <a:p>
            <a:pPr marL="0" indent="0">
              <a:buNone/>
            </a:pPr>
            <a:endParaRPr lang="en-US" sz="2200"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314719" cy="369332"/>
          </a:xfrm>
          <a:prstGeom prst="rect">
            <a:avLst/>
          </a:prstGeom>
          <a:noFill/>
        </p:spPr>
        <p:txBody>
          <a:bodyPr wrap="none" rtlCol="0">
            <a:spAutoFit/>
          </a:bodyPr>
          <a:lstStyle/>
          <a:p>
            <a:r>
              <a:rPr lang="en-US" b="1" dirty="0">
                <a:solidFill>
                  <a:schemeClr val="accent1">
                    <a:lumMod val="75000"/>
                  </a:schemeClr>
                </a:solidFill>
              </a:rPr>
              <a:t>IFGC 1 of 2  </a:t>
            </a:r>
          </a:p>
        </p:txBody>
      </p:sp>
    </p:spTree>
    <p:extLst>
      <p:ext uri="{BB962C8B-B14F-4D97-AF65-F5344CB8AC3E}">
        <p14:creationId xmlns:p14="http://schemas.microsoft.com/office/powerpoint/2010/main" val="30178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1F9B-F86F-48BB-B842-DA46AD3B4C5F}"/>
              </a:ext>
            </a:extLst>
          </p:cNvPr>
          <p:cNvSpPr>
            <a:spLocks noGrp="1"/>
          </p:cNvSpPr>
          <p:nvPr>
            <p:ph type="ctrTitle"/>
          </p:nvPr>
        </p:nvSpPr>
        <p:spPr>
          <a:xfrm>
            <a:off x="1154280" y="709417"/>
            <a:ext cx="7003473" cy="775855"/>
          </a:xfrm>
        </p:spPr>
        <p:txBody>
          <a:bodyPr>
            <a:normAutofit fontScale="90000"/>
          </a:bodyPr>
          <a:lstStyle/>
          <a:p>
            <a:pPr lvl="0" defTabSz="914400">
              <a:lnSpc>
                <a:spcPct val="100000"/>
              </a:lnSpc>
              <a:spcBef>
                <a:spcPts val="0"/>
              </a:spcBef>
            </a:pPr>
            <a:r>
              <a:rPr lang="en-US" sz="5000" b="1" cap="small" dirty="0">
                <a:solidFill>
                  <a:prstClr val="black"/>
                </a:solidFill>
                <a:latin typeface="Century Gothic" panose="020B0502020202020204" pitchFamily="34" charset="0"/>
                <a:ea typeface="+mn-ea"/>
                <a:cs typeface="+mn-cs"/>
              </a:rPr>
              <a:t>BACKGROUND</a:t>
            </a:r>
            <a:br>
              <a:rPr lang="en-US" b="1" cap="small" dirty="0">
                <a:solidFill>
                  <a:prstClr val="black"/>
                </a:solidFill>
                <a:latin typeface="Century Gothic" panose="020B0502020202020204" pitchFamily="34" charset="0"/>
                <a:ea typeface="+mn-ea"/>
                <a:cs typeface="+mn-cs"/>
              </a:rPr>
            </a:br>
            <a:endParaRPr lang="en-US" dirty="0"/>
          </a:p>
        </p:txBody>
      </p:sp>
      <p:sp>
        <p:nvSpPr>
          <p:cNvPr id="3" name="Subtitle 2">
            <a:extLst>
              <a:ext uri="{FF2B5EF4-FFF2-40B4-BE49-F238E27FC236}">
                <a16:creationId xmlns:a16="http://schemas.microsoft.com/office/drawing/2014/main" id="{BC08C797-133A-419B-97C9-227BC672ADA5}"/>
              </a:ext>
            </a:extLst>
          </p:cNvPr>
          <p:cNvSpPr>
            <a:spLocks noGrp="1"/>
          </p:cNvSpPr>
          <p:nvPr>
            <p:ph type="subTitle" idx="1"/>
          </p:nvPr>
        </p:nvSpPr>
        <p:spPr>
          <a:xfrm>
            <a:off x="0" y="952410"/>
            <a:ext cx="5151852" cy="4168230"/>
          </a:xfrm>
        </p:spPr>
        <p:txBody>
          <a:bodyPr>
            <a:noAutofit/>
          </a:bodyPr>
          <a:lstStyle/>
          <a:p>
            <a:pPr marL="285750" indent="-285750" algn="l">
              <a:buFont typeface="Wingdings" panose="05000000000000000000" pitchFamily="2" charset="2"/>
              <a:buChar char="§"/>
            </a:pPr>
            <a:r>
              <a:rPr lang="en-US" sz="2800" dirty="0"/>
              <a:t>Updated every 3 years by the International Code Council (ICC)</a:t>
            </a:r>
          </a:p>
          <a:p>
            <a:pPr marL="285750" indent="-285750" algn="l">
              <a:buFont typeface="Wingdings" panose="05000000000000000000" pitchFamily="2" charset="2"/>
              <a:buChar char="§"/>
            </a:pPr>
            <a:r>
              <a:rPr lang="en-US" sz="2800" dirty="0"/>
              <a:t>Laredo last updated its building codes for the 2018 cycle</a:t>
            </a:r>
          </a:p>
          <a:p>
            <a:pPr marL="285750" indent="-285750" algn="l">
              <a:buFont typeface="Wingdings" panose="05000000000000000000" pitchFamily="2" charset="2"/>
              <a:buChar char="§"/>
            </a:pPr>
            <a:r>
              <a:rPr lang="en-US" sz="2800" dirty="0"/>
              <a:t>Apply to all new residential and non-residential construction in the City (not retroactive)</a:t>
            </a:r>
          </a:p>
          <a:p>
            <a:pPr marL="285750" indent="-285750" algn="l">
              <a:buFont typeface="Wingdings" panose="05000000000000000000" pitchFamily="2" charset="2"/>
              <a:buChar char="§"/>
            </a:pPr>
            <a:r>
              <a:rPr lang="en-US" sz="2800" dirty="0"/>
              <a:t>Ensures health, safety, and welfare and resource conservation</a:t>
            </a:r>
            <a:endParaRPr lang="en-US" sz="2800" dirty="0">
              <a:latin typeface="Century Gothic" panose="020B0502020202020204" pitchFamily="34" charset="0"/>
            </a:endParaRPr>
          </a:p>
        </p:txBody>
      </p:sp>
      <p:pic>
        <p:nvPicPr>
          <p:cNvPr id="6" name="Picture 5">
            <a:extLst>
              <a:ext uri="{FF2B5EF4-FFF2-40B4-BE49-F238E27FC236}">
                <a16:creationId xmlns:a16="http://schemas.microsoft.com/office/drawing/2014/main" id="{0CEE4A79-90DE-46AA-BA5D-0469B9F9A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52" y="5594959"/>
            <a:ext cx="1169753" cy="1169120"/>
          </a:xfrm>
          <a:prstGeom prst="rect">
            <a:avLst/>
          </a:prstGeom>
        </p:spPr>
      </p:pic>
      <p:sp>
        <p:nvSpPr>
          <p:cNvPr id="8" name="Rectangle 7">
            <a:extLst>
              <a:ext uri="{FF2B5EF4-FFF2-40B4-BE49-F238E27FC236}">
                <a16:creationId xmlns:a16="http://schemas.microsoft.com/office/drawing/2014/main" id="{09A33284-D929-4FA4-B06A-5ECAA9A7867F}"/>
              </a:ext>
            </a:extLst>
          </p:cNvPr>
          <p:cNvSpPr/>
          <p:nvPr/>
        </p:nvSpPr>
        <p:spPr>
          <a:xfrm>
            <a:off x="1680757" y="5952874"/>
            <a:ext cx="7366791" cy="535531"/>
          </a:xfrm>
          <a:prstGeom prst="rect">
            <a:avLst/>
          </a:prstGeom>
        </p:spPr>
        <p:txBody>
          <a:bodyPr wrap="square">
            <a:spAutoFit/>
          </a:bodyPr>
          <a:lstStyle/>
          <a:p>
            <a:pPr lvl="0" algn="ctr" defTabSz="685800">
              <a:lnSpc>
                <a:spcPct val="90000"/>
              </a:lnSpc>
              <a:spcBef>
                <a:spcPct val="0"/>
              </a:spcBef>
              <a:defRPr/>
            </a:pPr>
            <a:r>
              <a:rPr lang="en-US" sz="3200" cap="small" dirty="0">
                <a:solidFill>
                  <a:prstClr val="black"/>
                </a:solidFill>
                <a:latin typeface="Century Gothic" panose="020B0502020202020204" pitchFamily="34" charset="0"/>
              </a:rPr>
              <a:t>Laredo City Planning Department</a:t>
            </a:r>
          </a:p>
        </p:txBody>
      </p:sp>
      <p:pic>
        <p:nvPicPr>
          <p:cNvPr id="12" name="Picture 11">
            <a:extLst>
              <a:ext uri="{FF2B5EF4-FFF2-40B4-BE49-F238E27FC236}">
                <a16:creationId xmlns:a16="http://schemas.microsoft.com/office/drawing/2014/main" id="{2F4D17B8-2DCE-477A-8AC2-07CEDAE2ED31}"/>
              </a:ext>
            </a:extLst>
          </p:cNvPr>
          <p:cNvPicPr>
            <a:picLocks noChangeAspect="1"/>
          </p:cNvPicPr>
          <p:nvPr/>
        </p:nvPicPr>
        <p:blipFill rotWithShape="1">
          <a:blip r:embed="rId3"/>
          <a:srcRect l="44287" t="22073" r="25332" b="17636"/>
          <a:stretch/>
        </p:blipFill>
        <p:spPr>
          <a:xfrm>
            <a:off x="5364152" y="1032508"/>
            <a:ext cx="3093692" cy="2569996"/>
          </a:xfrm>
          <a:prstGeom prst="rect">
            <a:avLst/>
          </a:prstGeom>
        </p:spPr>
      </p:pic>
      <p:pic>
        <p:nvPicPr>
          <p:cNvPr id="14" name="Picture 13">
            <a:extLst>
              <a:ext uri="{FF2B5EF4-FFF2-40B4-BE49-F238E27FC236}">
                <a16:creationId xmlns:a16="http://schemas.microsoft.com/office/drawing/2014/main" id="{6D5ED51C-26F5-4B70-AEA1-88E7491242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5305">
            <a:off x="7936349" y="2001727"/>
            <a:ext cx="1042988" cy="1317459"/>
          </a:xfrm>
          <a:prstGeom prst="rect">
            <a:avLst/>
          </a:prstGeom>
        </p:spPr>
      </p:pic>
    </p:spTree>
    <p:extLst>
      <p:ext uri="{BB962C8B-B14F-4D97-AF65-F5344CB8AC3E}">
        <p14:creationId xmlns:p14="http://schemas.microsoft.com/office/powerpoint/2010/main" val="214939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FUEL GAS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518868"/>
            <a:ext cx="7886700" cy="4797956"/>
          </a:xfrm>
        </p:spPr>
        <p:txBody>
          <a:bodyPr>
            <a:normAutofit fontScale="85000" lnSpcReduction="10000"/>
          </a:bodyPr>
          <a:lstStyle/>
          <a:p>
            <a:pPr marL="0" indent="0">
              <a:buNone/>
            </a:pPr>
            <a:r>
              <a:rPr lang="en-US" sz="2200" b="1" dirty="0"/>
              <a:t>5. Appliance Installation Requirements: </a:t>
            </a:r>
          </a:p>
          <a:p>
            <a:pPr marL="0" indent="0">
              <a:buNone/>
            </a:pPr>
            <a:r>
              <a:rPr lang="en-US" sz="2000" dirty="0"/>
              <a:t>• The code has introduced stricter installation requirements for fuel gas appliances to ensure they are safely and correctly installed, especially in residential settings. </a:t>
            </a:r>
          </a:p>
          <a:p>
            <a:pPr marL="0" indent="0">
              <a:buNone/>
            </a:pPr>
            <a:r>
              <a:rPr lang="en-US" sz="2000" dirty="0"/>
              <a:t>• New provisions address the installation of high-efficiency appliances, including specific venting and clearance requirements. </a:t>
            </a:r>
          </a:p>
          <a:p>
            <a:pPr marL="0" indent="0">
              <a:buNone/>
            </a:pPr>
            <a:r>
              <a:rPr lang="en-US" sz="2200" b="1" dirty="0"/>
              <a:t>6. Emergency Shutoff Valves: </a:t>
            </a:r>
          </a:p>
          <a:p>
            <a:pPr marL="0" indent="0">
              <a:buNone/>
            </a:pPr>
            <a:r>
              <a:rPr lang="en-US" sz="2000" dirty="0"/>
              <a:t>• The code now requires more accessible and clearly marked emergency shutoff valves for fuel gas systems, especially in large or complex installations. This change is aimed at improving emergency response times and safety. </a:t>
            </a:r>
          </a:p>
          <a:p>
            <a:pPr marL="0" indent="0">
              <a:buNone/>
            </a:pPr>
            <a:r>
              <a:rPr lang="en-US" sz="2200" b="1" dirty="0"/>
              <a:t>7. Enhanced Coordination with Other Codes: </a:t>
            </a:r>
          </a:p>
          <a:p>
            <a:pPr marL="0" indent="0">
              <a:buNone/>
            </a:pPr>
            <a:r>
              <a:rPr lang="en-US" sz="2000" dirty="0"/>
              <a:t>• The 2021 IFGC features improved coordination with other ICC codes, such as the International Building Code (IBC) and International Mechanical Code (IMC), ensuring that fuel gas systems are integrated smoothly with other building systems and that there are no conflicting requirements. </a:t>
            </a:r>
          </a:p>
          <a:p>
            <a:pPr marL="0" indent="0">
              <a:buNone/>
            </a:pPr>
            <a:r>
              <a:rPr lang="en-US" sz="2200" b="1" dirty="0"/>
              <a:t>8. Updates to Testing Procedures: </a:t>
            </a:r>
          </a:p>
          <a:p>
            <a:pPr marL="0" indent="0">
              <a:buNone/>
            </a:pPr>
            <a:r>
              <a:rPr lang="en-US" sz="2000" dirty="0"/>
              <a:t>• Revised procedures for testing fuel gas piping systems have been included, reflecting advancements in testing technologies and methods. This includes more rigorous leak detection tests and pressure testing requirements. </a:t>
            </a:r>
          </a:p>
          <a:p>
            <a:pPr marL="0" indent="0">
              <a:buNone/>
            </a:pPr>
            <a:endParaRPr lang="en-US" sz="2200" dirty="0"/>
          </a:p>
          <a:p>
            <a:pPr marL="0" indent="0">
              <a:buNone/>
            </a:pPr>
            <a:endParaRPr lang="en-US" sz="2200"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314719" cy="369332"/>
          </a:xfrm>
          <a:prstGeom prst="rect">
            <a:avLst/>
          </a:prstGeom>
          <a:noFill/>
        </p:spPr>
        <p:txBody>
          <a:bodyPr wrap="none" rtlCol="0">
            <a:spAutoFit/>
          </a:bodyPr>
          <a:lstStyle/>
          <a:p>
            <a:r>
              <a:rPr lang="en-US" b="1" dirty="0">
                <a:solidFill>
                  <a:schemeClr val="accent1">
                    <a:lumMod val="75000"/>
                  </a:schemeClr>
                </a:solidFill>
              </a:rPr>
              <a:t>IFGC 2 of 2  </a:t>
            </a:r>
          </a:p>
        </p:txBody>
      </p:sp>
    </p:spTree>
    <p:extLst>
      <p:ext uri="{BB962C8B-B14F-4D97-AF65-F5344CB8AC3E}">
        <p14:creationId xmlns:p14="http://schemas.microsoft.com/office/powerpoint/2010/main" val="33733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2020 NFPA NATIONAL ELECTRIC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518868"/>
            <a:ext cx="7886700" cy="4863271"/>
          </a:xfrm>
        </p:spPr>
        <p:txBody>
          <a:bodyPr>
            <a:normAutofit fontScale="92500" lnSpcReduction="20000"/>
          </a:bodyPr>
          <a:lstStyle/>
          <a:p>
            <a:pPr marL="0" indent="0">
              <a:buNone/>
            </a:pPr>
            <a:r>
              <a:rPr lang="en-US" sz="2300" b="1" dirty="0"/>
              <a:t>New in the 2020 Edition </a:t>
            </a:r>
            <a:endParaRPr lang="en-US" sz="2300" dirty="0"/>
          </a:p>
          <a:p>
            <a:r>
              <a:rPr lang="en-US" b="1" dirty="0"/>
              <a:t>210.8(A) Dwelling Units </a:t>
            </a:r>
            <a:r>
              <a:rPr lang="en-US" dirty="0"/>
              <a:t>now requires ground-fault circuit-interrupter (GFCI) protection for up to 250-volt receptacles in the areas previously identified as requiring GFCI protection for 125-volt receptacles. </a:t>
            </a:r>
          </a:p>
          <a:p>
            <a:r>
              <a:rPr lang="en-US" b="1" dirty="0"/>
              <a:t>210.8(A)(11) Indoor damp and wet locations. </a:t>
            </a:r>
            <a:r>
              <a:rPr lang="en-US" dirty="0"/>
              <a:t>GFCI protection is now required for indoor damp and wet locations not included in the other specific locations requiring protection. </a:t>
            </a:r>
          </a:p>
          <a:p>
            <a:r>
              <a:rPr lang="en-US" b="1" dirty="0"/>
              <a:t>210.52(C)(2) Island and peninsular countertops and work surfaces </a:t>
            </a:r>
            <a:r>
              <a:rPr lang="en-US" dirty="0"/>
              <a:t>is modified to determine that the number of required receptacle outlets is based off the area of countertop surface. </a:t>
            </a:r>
            <a:r>
              <a:rPr lang="en-US" i="1" dirty="0"/>
              <a:t>(One receptacle outlet for the first 9 sq. ft., or fraction thereof. One receptacle outlet for each additional 18 sq. ft., or fraction thereof.) </a:t>
            </a:r>
            <a:endParaRPr lang="en-US" dirty="0"/>
          </a:p>
          <a:p>
            <a:r>
              <a:rPr lang="en-US" b="1" dirty="0"/>
              <a:t>230.67 Surge protection </a:t>
            </a:r>
            <a:r>
              <a:rPr lang="en-US" dirty="0"/>
              <a:t>is added requiring all services supplying one- and two-family dwelling units to be provided with a surge-protection device at the service panel. This section will also be applicable when the service equipment is replaced. </a:t>
            </a:r>
          </a:p>
          <a:p>
            <a:r>
              <a:rPr lang="en-US" b="1" dirty="0"/>
              <a:t>230.85 Emergency disconnects </a:t>
            </a:r>
            <a:r>
              <a:rPr lang="en-US" dirty="0"/>
              <a:t>is added to require all one- and two-family dwellings to have an emergency disconnect in a readily accessible outdoor location. </a:t>
            </a:r>
          </a:p>
          <a:p>
            <a:pPr marL="0" indent="0">
              <a:buNone/>
            </a:pPr>
            <a:endParaRPr lang="en-US" sz="2200" dirty="0"/>
          </a:p>
          <a:p>
            <a:pPr marL="0" indent="0">
              <a:buNone/>
            </a:pPr>
            <a:endParaRPr lang="en-US" sz="2200" dirty="0"/>
          </a:p>
          <a:p>
            <a:pPr marL="0" indent="0">
              <a:buNone/>
            </a:pPr>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263295" cy="369332"/>
          </a:xfrm>
          <a:prstGeom prst="rect">
            <a:avLst/>
          </a:prstGeom>
          <a:noFill/>
        </p:spPr>
        <p:txBody>
          <a:bodyPr wrap="none" rtlCol="0">
            <a:spAutoFit/>
          </a:bodyPr>
          <a:lstStyle/>
          <a:p>
            <a:r>
              <a:rPr lang="en-US" b="1" dirty="0">
                <a:solidFill>
                  <a:schemeClr val="accent1">
                    <a:lumMod val="75000"/>
                  </a:schemeClr>
                </a:solidFill>
              </a:rPr>
              <a:t>NEC 1 of 1  </a:t>
            </a:r>
          </a:p>
        </p:txBody>
      </p:sp>
    </p:spTree>
    <p:extLst>
      <p:ext uri="{BB962C8B-B14F-4D97-AF65-F5344CB8AC3E}">
        <p14:creationId xmlns:p14="http://schemas.microsoft.com/office/powerpoint/2010/main" val="11561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fontScale="90000"/>
          </a:bodyPr>
          <a:lstStyle/>
          <a:p>
            <a:pPr algn="ctr"/>
            <a:r>
              <a:rPr lang="en-US" sz="3700" b="1" dirty="0">
                <a:latin typeface="Century Gothic" panose="020B0502020202020204" pitchFamily="34" charset="0"/>
              </a:rPr>
              <a:t>2021 INTERNATIONAL FIRE CODE</a:t>
            </a:r>
            <a:br>
              <a:rPr lang="en-US" sz="3700" b="1" dirty="0">
                <a:latin typeface="Century Gothic" panose="020B0502020202020204" pitchFamily="34" charset="0"/>
              </a:rPr>
            </a:br>
            <a:r>
              <a:rPr lang="en-US" sz="3700" b="1" dirty="0">
                <a:latin typeface="Century Gothic" panose="020B0502020202020204" pitchFamily="34" charset="0"/>
              </a:rPr>
              <a:t>SIGNIFICANT CHANGES  </a:t>
            </a:r>
            <a:br>
              <a:rPr lang="en-US" sz="1800" b="1" dirty="0">
                <a:latin typeface="Century Gothic" panose="020B0502020202020204" pitchFamily="34" charset="0"/>
              </a:rPr>
            </a:br>
            <a:br>
              <a:rPr lang="en-US" dirty="0"/>
            </a:br>
            <a:endParaRPr lang="en-US" sz="2700" dirty="0"/>
          </a:p>
        </p:txBody>
      </p:sp>
      <p:sp>
        <p:nvSpPr>
          <p:cNvPr id="3" name="Content Placeholder 2"/>
          <p:cNvSpPr>
            <a:spLocks noGrp="1"/>
          </p:cNvSpPr>
          <p:nvPr>
            <p:ph idx="1"/>
          </p:nvPr>
        </p:nvSpPr>
        <p:spPr>
          <a:xfrm>
            <a:off x="717697" y="1825625"/>
            <a:ext cx="7886700" cy="4351338"/>
          </a:xfrm>
        </p:spPr>
        <p:txBody>
          <a:bodyPr>
            <a:normAutofit/>
          </a:bodyPr>
          <a:lstStyle/>
          <a:p>
            <a:pPr marL="0" indent="0">
              <a:buNone/>
            </a:pPr>
            <a:r>
              <a:rPr lang="en-US" sz="4000" b="1" dirty="0"/>
              <a:t>321 ARTIFICIAL COMBUSTIBLE VEGETATION </a:t>
            </a:r>
          </a:p>
          <a:p>
            <a:r>
              <a:rPr lang="en-US" sz="4000" b="1" dirty="0"/>
              <a:t>CHANGE TYPE: </a:t>
            </a:r>
            <a:r>
              <a:rPr lang="en-US" sz="4000" dirty="0"/>
              <a:t>Addition</a:t>
            </a:r>
          </a:p>
          <a:p>
            <a:r>
              <a:rPr lang="en-US" sz="4000" b="1" dirty="0"/>
              <a:t>CHANGE SUMMARY: </a:t>
            </a:r>
            <a:r>
              <a:rPr lang="en-US" sz="4000" dirty="0"/>
              <a:t>Artificial combustible vegetation is regulated when it is located on a roof or within close proximity to a building.</a:t>
            </a:r>
          </a:p>
        </p:txBody>
      </p:sp>
      <p:sp>
        <p:nvSpPr>
          <p:cNvPr id="4" name="TextBox 3">
            <a:extLst>
              <a:ext uri="{FF2B5EF4-FFF2-40B4-BE49-F238E27FC236}">
                <a16:creationId xmlns:a16="http://schemas.microsoft.com/office/drawing/2014/main" id="{69C2AC47-4E64-4837-A3FA-5C37E758E30F}"/>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1 of 15  </a:t>
            </a:r>
          </a:p>
        </p:txBody>
      </p:sp>
    </p:spTree>
    <p:extLst>
      <p:ext uri="{BB962C8B-B14F-4D97-AF65-F5344CB8AC3E}">
        <p14:creationId xmlns:p14="http://schemas.microsoft.com/office/powerpoint/2010/main" val="32874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fontScale="90000"/>
          </a:bodyPr>
          <a:lstStyle/>
          <a:p>
            <a:pPr algn="ctr"/>
            <a:r>
              <a:rPr lang="en-US" sz="3700" b="1" dirty="0">
                <a:latin typeface="Century Gothic" panose="020B0502020202020204" pitchFamily="34" charset="0"/>
              </a:rPr>
              <a:t>2021 INTERNATIONAL FIRE CODE</a:t>
            </a:r>
            <a:br>
              <a:rPr lang="en-US" sz="3700" b="1" dirty="0">
                <a:latin typeface="Century Gothic" panose="020B0502020202020204" pitchFamily="34" charset="0"/>
              </a:rPr>
            </a:br>
            <a:r>
              <a:rPr lang="en-US" sz="3700" b="1" dirty="0">
                <a:latin typeface="Century Gothic" panose="020B0502020202020204" pitchFamily="34" charset="0"/>
              </a:rPr>
              <a:t>SIGNIFICANT CHANGES  </a:t>
            </a:r>
            <a:br>
              <a:rPr lang="en-US" sz="1800" b="1" dirty="0">
                <a:latin typeface="Century Gothic" panose="020B0502020202020204" pitchFamily="34" charset="0"/>
              </a:rPr>
            </a:br>
            <a:br>
              <a:rPr lang="en-US" dirty="0"/>
            </a:br>
            <a:endParaRPr lang="en-US" sz="2100" dirty="0"/>
          </a:p>
        </p:txBody>
      </p:sp>
      <p:sp>
        <p:nvSpPr>
          <p:cNvPr id="3" name="Content Placeholder 2"/>
          <p:cNvSpPr>
            <a:spLocks noGrp="1"/>
          </p:cNvSpPr>
          <p:nvPr>
            <p:ph idx="1"/>
          </p:nvPr>
        </p:nvSpPr>
        <p:spPr>
          <a:xfrm>
            <a:off x="628650" y="1620352"/>
            <a:ext cx="7886700" cy="4351338"/>
          </a:xfrm>
        </p:spPr>
        <p:txBody>
          <a:bodyPr>
            <a:normAutofit/>
          </a:bodyPr>
          <a:lstStyle/>
          <a:p>
            <a:pPr marL="0" indent="0">
              <a:buNone/>
            </a:pPr>
            <a:r>
              <a:rPr lang="en-US" sz="4000" b="1" dirty="0"/>
              <a:t>808.5 Play structures added to existing buildings.</a:t>
            </a:r>
          </a:p>
          <a:p>
            <a:r>
              <a:rPr lang="en-US" sz="4000" b="1" dirty="0"/>
              <a:t>CHANGE TYPE: </a:t>
            </a:r>
            <a:r>
              <a:rPr lang="en-US" sz="4000" dirty="0"/>
              <a:t>Addition</a:t>
            </a:r>
          </a:p>
          <a:p>
            <a:r>
              <a:rPr lang="en-US" sz="4000" b="1" dirty="0"/>
              <a:t>CHANGE SUMMARY: </a:t>
            </a:r>
            <a:r>
              <a:rPr lang="en-US" sz="4000" dirty="0"/>
              <a:t>Play structures added to existing buildings must comply with the requirements in the </a:t>
            </a:r>
            <a:r>
              <a:rPr lang="en-US" sz="4000" i="1" dirty="0"/>
              <a:t>International Building Code </a:t>
            </a:r>
            <a:r>
              <a:rPr lang="en-US" sz="4000" dirty="0"/>
              <a:t>(IBC).</a:t>
            </a:r>
          </a:p>
        </p:txBody>
      </p:sp>
      <p:sp>
        <p:nvSpPr>
          <p:cNvPr id="4" name="TextBox 3">
            <a:extLst>
              <a:ext uri="{FF2B5EF4-FFF2-40B4-BE49-F238E27FC236}">
                <a16:creationId xmlns:a16="http://schemas.microsoft.com/office/drawing/2014/main" id="{9C994069-1AAD-46EB-BD91-9BFDB4798339}"/>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2 of 15  </a:t>
            </a:r>
          </a:p>
        </p:txBody>
      </p:sp>
    </p:spTree>
    <p:extLst>
      <p:ext uri="{BB962C8B-B14F-4D97-AF65-F5344CB8AC3E}">
        <p14:creationId xmlns:p14="http://schemas.microsoft.com/office/powerpoint/2010/main" val="77440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700" b="1" dirty="0">
                <a:latin typeface="Century Gothic" panose="020B0502020202020204" pitchFamily="34" charset="0"/>
              </a:rPr>
              <a:t>2021 INTERNATIONAL FIRE CODE</a:t>
            </a:r>
            <a:br>
              <a:rPr lang="en-US" sz="3700" b="1" dirty="0">
                <a:latin typeface="Century Gothic" panose="020B0502020202020204" pitchFamily="34" charset="0"/>
              </a:rPr>
            </a:br>
            <a:r>
              <a:rPr lang="en-US" sz="3700" b="1" dirty="0">
                <a:latin typeface="Century Gothic" panose="020B0502020202020204" pitchFamily="34" charset="0"/>
              </a:rPr>
              <a:t>SIGNIFICANT CHANGES  </a:t>
            </a:r>
            <a:br>
              <a:rPr lang="en-US" sz="1800" b="1" dirty="0">
                <a:latin typeface="Century Gothic" panose="020B0502020202020204" pitchFamily="34" charset="0"/>
              </a:rPr>
            </a:br>
            <a:br>
              <a:rPr lang="en-US" dirty="0"/>
            </a:br>
            <a:endParaRPr lang="en-US" sz="2100" dirty="0"/>
          </a:p>
        </p:txBody>
      </p:sp>
      <p:sp>
        <p:nvSpPr>
          <p:cNvPr id="3" name="Content Placeholder 2"/>
          <p:cNvSpPr>
            <a:spLocks noGrp="1"/>
          </p:cNvSpPr>
          <p:nvPr>
            <p:ph idx="1"/>
          </p:nvPr>
        </p:nvSpPr>
        <p:spPr>
          <a:xfrm>
            <a:off x="628650" y="1690688"/>
            <a:ext cx="8115300" cy="4618671"/>
          </a:xfrm>
        </p:spPr>
        <p:txBody>
          <a:bodyPr>
            <a:normAutofit/>
          </a:bodyPr>
          <a:lstStyle/>
          <a:p>
            <a:pPr marL="0" indent="0">
              <a:buNone/>
            </a:pPr>
            <a:r>
              <a:rPr lang="en-US" sz="3200" b="1" dirty="0"/>
              <a:t>903.2.4.2 Group F-1 distilled spirits.</a:t>
            </a:r>
            <a:br>
              <a:rPr lang="en-US" sz="3200" b="1" dirty="0"/>
            </a:br>
            <a:r>
              <a:rPr lang="en-US" sz="3200" b="1" dirty="0"/>
              <a:t>903.2.9.3 Group S-1 distilled spirits or wine.</a:t>
            </a:r>
          </a:p>
          <a:p>
            <a:r>
              <a:rPr lang="en-US" sz="3200" b="1" dirty="0"/>
              <a:t>CHANGE TYPE: </a:t>
            </a:r>
            <a:r>
              <a:rPr lang="en-US" sz="3200" dirty="0"/>
              <a:t>Addition</a:t>
            </a:r>
          </a:p>
          <a:p>
            <a:r>
              <a:rPr lang="en-US" sz="3200" b="1" dirty="0"/>
              <a:t>CHANGE SUMMARY: </a:t>
            </a:r>
            <a:r>
              <a:rPr lang="en-US" sz="3200" dirty="0"/>
              <a:t>Fire areas containing Group F-1 occupancies used for the manufacturing of distilled spirits or Group S-1 occupancies used for the storage of distilled spirits or wine are required to be equipped with an automatic sprinkler system.</a:t>
            </a:r>
          </a:p>
        </p:txBody>
      </p:sp>
      <p:sp>
        <p:nvSpPr>
          <p:cNvPr id="4" name="TextBox 3">
            <a:extLst>
              <a:ext uri="{FF2B5EF4-FFF2-40B4-BE49-F238E27FC236}">
                <a16:creationId xmlns:a16="http://schemas.microsoft.com/office/drawing/2014/main" id="{FA2EFD31-DF0A-4805-A43A-7729EC9A045E}"/>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3 of 15  </a:t>
            </a:r>
          </a:p>
        </p:txBody>
      </p:sp>
    </p:spTree>
    <p:extLst>
      <p:ext uri="{BB962C8B-B14F-4D97-AF65-F5344CB8AC3E}">
        <p14:creationId xmlns:p14="http://schemas.microsoft.com/office/powerpoint/2010/main" val="669966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700" b="1" dirty="0">
                <a:latin typeface="Century Gothic" panose="020B0502020202020204" pitchFamily="34" charset="0"/>
              </a:rPr>
              <a:t>2021 INTERNATIONAL FIRE CODE</a:t>
            </a:r>
            <a:br>
              <a:rPr lang="en-US" sz="3700" b="1" dirty="0">
                <a:latin typeface="Century Gothic" panose="020B0502020202020204" pitchFamily="34" charset="0"/>
              </a:rPr>
            </a:br>
            <a:r>
              <a:rPr lang="en-US" sz="3700" b="1" dirty="0">
                <a:latin typeface="Century Gothic" panose="020B0502020202020204" pitchFamily="34" charset="0"/>
              </a:rPr>
              <a:t>SIGNIFICANT CHANGES</a:t>
            </a:r>
            <a:br>
              <a:rPr lang="en-US" sz="1800" b="1" dirty="0">
                <a:latin typeface="Century Gothic" panose="020B0502020202020204" pitchFamily="34" charset="0"/>
              </a:rPr>
            </a:br>
            <a:br>
              <a:rPr lang="en-US" dirty="0"/>
            </a:br>
            <a:endParaRPr lang="en-US" sz="2100" dirty="0"/>
          </a:p>
        </p:txBody>
      </p:sp>
      <p:sp>
        <p:nvSpPr>
          <p:cNvPr id="3" name="Content Placeholder 2"/>
          <p:cNvSpPr>
            <a:spLocks noGrp="1"/>
          </p:cNvSpPr>
          <p:nvPr>
            <p:ph idx="1"/>
          </p:nvPr>
        </p:nvSpPr>
        <p:spPr>
          <a:xfrm>
            <a:off x="628650" y="1299844"/>
            <a:ext cx="7886700" cy="4663043"/>
          </a:xfrm>
        </p:spPr>
        <p:txBody>
          <a:bodyPr>
            <a:noAutofit/>
          </a:bodyPr>
          <a:lstStyle/>
          <a:p>
            <a:pPr marL="0" indent="0">
              <a:buNone/>
            </a:pPr>
            <a:r>
              <a:rPr lang="en-US" sz="4000" b="1" dirty="0"/>
              <a:t>903.2.10 Group S-2 </a:t>
            </a:r>
            <a:r>
              <a:rPr lang="en-US" sz="4000" b="1" strike="sngStrike" dirty="0"/>
              <a:t>enclosed</a:t>
            </a:r>
            <a:r>
              <a:rPr lang="en-US" sz="4000" b="1" dirty="0"/>
              <a:t> parking garages.</a:t>
            </a:r>
          </a:p>
          <a:p>
            <a:r>
              <a:rPr lang="en-US" sz="4000" b="1" dirty="0"/>
              <a:t>CHANGE TYPE: </a:t>
            </a:r>
            <a:r>
              <a:rPr lang="en-US" sz="4000" dirty="0"/>
              <a:t>Modification</a:t>
            </a:r>
          </a:p>
          <a:p>
            <a:r>
              <a:rPr lang="en-US" sz="4000" b="1" dirty="0"/>
              <a:t>CHANGE SUMMARY: </a:t>
            </a:r>
            <a:r>
              <a:rPr lang="en-US" sz="4000" dirty="0"/>
              <a:t>Open parking garages are required to be equipped with an automatic sprinkler system when the fire area exceeds 48,000 square feet.</a:t>
            </a:r>
          </a:p>
        </p:txBody>
      </p:sp>
      <p:sp>
        <p:nvSpPr>
          <p:cNvPr id="4" name="TextBox 3">
            <a:extLst>
              <a:ext uri="{FF2B5EF4-FFF2-40B4-BE49-F238E27FC236}">
                <a16:creationId xmlns:a16="http://schemas.microsoft.com/office/drawing/2014/main" id="{572173D5-3FD9-484E-9A4B-77F53B79FAB4}"/>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4 of 15  </a:t>
            </a:r>
          </a:p>
        </p:txBody>
      </p:sp>
    </p:spTree>
    <p:extLst>
      <p:ext uri="{BB962C8B-B14F-4D97-AF65-F5344CB8AC3E}">
        <p14:creationId xmlns:p14="http://schemas.microsoft.com/office/powerpoint/2010/main" val="284068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1800" dirty="0"/>
          </a:p>
        </p:txBody>
      </p:sp>
      <p:sp>
        <p:nvSpPr>
          <p:cNvPr id="3" name="Content Placeholder 2"/>
          <p:cNvSpPr>
            <a:spLocks noGrp="1"/>
          </p:cNvSpPr>
          <p:nvPr>
            <p:ph idx="1"/>
          </p:nvPr>
        </p:nvSpPr>
        <p:spPr/>
        <p:txBody>
          <a:bodyPr>
            <a:noAutofit/>
          </a:bodyPr>
          <a:lstStyle/>
          <a:p>
            <a:pPr marL="0" indent="0">
              <a:buNone/>
            </a:pPr>
            <a:r>
              <a:rPr lang="en-US" sz="3600" b="1" dirty="0"/>
              <a:t>903.2.10.2 Mechanical-access enclosed parking garages.</a:t>
            </a:r>
            <a:br>
              <a:rPr lang="en-US" sz="3600" b="1" dirty="0"/>
            </a:br>
            <a:r>
              <a:rPr lang="en-US" sz="3600" b="1" dirty="0"/>
              <a:t>202 MECHANICAL-ACCESS ENCLOSED PARKING GARAGE.</a:t>
            </a:r>
          </a:p>
          <a:p>
            <a:r>
              <a:rPr lang="en-US" sz="3600" b="1" dirty="0"/>
              <a:t>CHANGE TYPE: </a:t>
            </a:r>
            <a:r>
              <a:rPr lang="en-US" sz="3600" dirty="0"/>
              <a:t>Addition</a:t>
            </a:r>
          </a:p>
          <a:p>
            <a:r>
              <a:rPr lang="en-US" sz="3600" b="1" dirty="0"/>
              <a:t>CHANGE SUMMARY: </a:t>
            </a:r>
            <a:r>
              <a:rPr lang="en-US" sz="3600" dirty="0"/>
              <a:t>Mechanical-access enclosed parking garages are defined and now require an automatic sprinkler system.</a:t>
            </a:r>
          </a:p>
        </p:txBody>
      </p:sp>
      <p:sp>
        <p:nvSpPr>
          <p:cNvPr id="6" name="TextBox 5">
            <a:extLst>
              <a:ext uri="{FF2B5EF4-FFF2-40B4-BE49-F238E27FC236}">
                <a16:creationId xmlns:a16="http://schemas.microsoft.com/office/drawing/2014/main" id="{37EA910C-EDB9-4A1B-86D2-0E66AF7106AD}"/>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5 of 15  </a:t>
            </a:r>
          </a:p>
        </p:txBody>
      </p:sp>
    </p:spTree>
    <p:extLst>
      <p:ext uri="{BB962C8B-B14F-4D97-AF65-F5344CB8AC3E}">
        <p14:creationId xmlns:p14="http://schemas.microsoft.com/office/powerpoint/2010/main" val="131593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517015"/>
            <a:ext cx="7886700" cy="4351338"/>
          </a:xfrm>
        </p:spPr>
        <p:txBody>
          <a:bodyPr>
            <a:normAutofit/>
          </a:bodyPr>
          <a:lstStyle/>
          <a:p>
            <a:pPr marL="0" indent="0">
              <a:buNone/>
            </a:pPr>
            <a:r>
              <a:rPr lang="en-US" sz="4000" b="1" dirty="0"/>
              <a:t>907.2.10 Group S.</a:t>
            </a:r>
          </a:p>
          <a:p>
            <a:r>
              <a:rPr lang="en-US" sz="4000" b="1" dirty="0"/>
              <a:t>CHANGE TYPE: </a:t>
            </a:r>
            <a:r>
              <a:rPr lang="en-US" sz="4000" dirty="0"/>
              <a:t>Addition</a:t>
            </a:r>
          </a:p>
          <a:p>
            <a:r>
              <a:rPr lang="en-US" sz="4000" b="1" dirty="0"/>
              <a:t>CHANGE SUMMARY: </a:t>
            </a:r>
            <a:r>
              <a:rPr lang="en-US" sz="4000" dirty="0"/>
              <a:t>A manual fire alarm system is required in self-storage facilities which are three stories or more and have interior corridors</a:t>
            </a:r>
          </a:p>
        </p:txBody>
      </p:sp>
      <p:sp>
        <p:nvSpPr>
          <p:cNvPr id="4" name="TextBox 3">
            <a:extLst>
              <a:ext uri="{FF2B5EF4-FFF2-40B4-BE49-F238E27FC236}">
                <a16:creationId xmlns:a16="http://schemas.microsoft.com/office/drawing/2014/main" id="{A8A8F5A5-A00B-45D2-9852-D5921134D91A}"/>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6 of 15  </a:t>
            </a:r>
          </a:p>
        </p:txBody>
      </p:sp>
    </p:spTree>
    <p:extLst>
      <p:ext uri="{BB962C8B-B14F-4D97-AF65-F5344CB8AC3E}">
        <p14:creationId xmlns:p14="http://schemas.microsoft.com/office/powerpoint/2010/main" val="155009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p:txBody>
          <a:bodyPr>
            <a:normAutofit/>
          </a:bodyPr>
          <a:lstStyle/>
          <a:p>
            <a:pPr marL="0" indent="0">
              <a:buNone/>
            </a:pPr>
            <a:r>
              <a:rPr lang="en-US" sz="4000" b="1" dirty="0"/>
              <a:t>909.17 System response time.</a:t>
            </a:r>
          </a:p>
          <a:p>
            <a:r>
              <a:rPr lang="en-US" sz="4000" b="1" dirty="0"/>
              <a:t>CHANGE TYPE: </a:t>
            </a:r>
            <a:r>
              <a:rPr lang="en-US" sz="4000" dirty="0"/>
              <a:t>Modification</a:t>
            </a:r>
          </a:p>
          <a:p>
            <a:r>
              <a:rPr lang="en-US" sz="4000" b="1" dirty="0"/>
              <a:t>CHANGE SUMMARY: </a:t>
            </a:r>
            <a:r>
              <a:rPr lang="en-US" sz="4000" dirty="0"/>
              <a:t>The time for a smoke control system to achieve full operation is limited to 90 seconds.</a:t>
            </a:r>
          </a:p>
        </p:txBody>
      </p:sp>
      <p:sp>
        <p:nvSpPr>
          <p:cNvPr id="4" name="TextBox 3">
            <a:extLst>
              <a:ext uri="{FF2B5EF4-FFF2-40B4-BE49-F238E27FC236}">
                <a16:creationId xmlns:a16="http://schemas.microsoft.com/office/drawing/2014/main" id="{511971F3-5096-48D3-8A31-3BFF11FD81BA}"/>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7 of 15  </a:t>
            </a:r>
          </a:p>
        </p:txBody>
      </p:sp>
    </p:spTree>
    <p:extLst>
      <p:ext uri="{BB962C8B-B14F-4D97-AF65-F5344CB8AC3E}">
        <p14:creationId xmlns:p14="http://schemas.microsoft.com/office/powerpoint/2010/main" val="419809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434340" y="1539550"/>
            <a:ext cx="8503920" cy="4949118"/>
          </a:xfrm>
        </p:spPr>
        <p:txBody>
          <a:bodyPr>
            <a:normAutofit fontScale="55000" lnSpcReduction="20000"/>
          </a:bodyPr>
          <a:lstStyle/>
          <a:p>
            <a:pPr marL="0" indent="0">
              <a:buNone/>
            </a:pPr>
            <a:r>
              <a:rPr lang="en-US" sz="5500" b="1" dirty="0"/>
              <a:t>914.7 Special amusement </a:t>
            </a:r>
            <a:r>
              <a:rPr lang="en-US" sz="5500" b="1" strike="sngStrike" dirty="0"/>
              <a:t>buildings</a:t>
            </a:r>
            <a:r>
              <a:rPr lang="en-US" sz="5500" b="1" dirty="0"/>
              <a:t> areas.</a:t>
            </a:r>
          </a:p>
          <a:p>
            <a:pPr marL="0" indent="0">
              <a:buNone/>
            </a:pPr>
            <a:r>
              <a:rPr lang="en-US" sz="3500" b="1" dirty="0"/>
              <a:t>914.7.1 Automatic sprinkler system. </a:t>
            </a:r>
            <a:r>
              <a:rPr lang="en-US" sz="3500" dirty="0"/>
              <a:t>Special Buildings containing special amusement buildings areas shall be equipped throughout with an automatic sprinkler system in accordance with Section 903.3.1.1. Where the special amusement buildings area is temporary, the sprinkler water supply shall be of an approved temporary means.</a:t>
            </a:r>
          </a:p>
          <a:p>
            <a:pPr marL="0" indent="0">
              <a:buNone/>
            </a:pPr>
            <a:r>
              <a:rPr lang="en-US" sz="3500" b="1" dirty="0"/>
              <a:t>	Exception: </a:t>
            </a:r>
            <a:r>
              <a:rPr lang="en-US" sz="3500" dirty="0"/>
              <a:t>Automatic sprinklers are not required where the total floor area of a 	temporary special amusement buildings area is less than 1,000 square feet (93m</a:t>
            </a:r>
            <a:r>
              <a:rPr lang="en-US" sz="3500" baseline="30000" dirty="0"/>
              <a:t>2</a:t>
            </a:r>
            <a:r>
              <a:rPr lang="en-US" sz="3500" dirty="0"/>
              <a:t>) 	and the exit access travel distance from any point in the special amusement area 	to an exit is less than 50 feet (15 240 mm).</a:t>
            </a:r>
          </a:p>
          <a:p>
            <a:pPr marL="0" indent="0">
              <a:buNone/>
            </a:pPr>
            <a:r>
              <a:rPr lang="en-US" sz="3500" b="1" dirty="0"/>
              <a:t>914.7.2 Automatic smoke detection. </a:t>
            </a:r>
            <a:r>
              <a:rPr lang="en-US" sz="3500" dirty="0"/>
              <a:t>Special amusement buildings areas shall be equipped with an automatic smoke detection system in accordance with Section 907.2.11.</a:t>
            </a:r>
          </a:p>
          <a:p>
            <a:pPr marL="0" indent="0">
              <a:buNone/>
            </a:pPr>
            <a:r>
              <a:rPr lang="en-US" sz="3500" b="1" dirty="0"/>
              <a:t>202 DEFINITIONS</a:t>
            </a:r>
          </a:p>
          <a:p>
            <a:pPr marL="0" indent="0">
              <a:buNone/>
            </a:pPr>
            <a:r>
              <a:rPr lang="en-US" sz="3500" b="1" dirty="0"/>
              <a:t>PUZZLE ROOM. </a:t>
            </a:r>
            <a:r>
              <a:rPr lang="en-US" sz="3500" dirty="0"/>
              <a:t>A puzzle room is a type of special amusement area in which occupants are encouraged to solve a challenge to escape from a room or series of rooms.</a:t>
            </a:r>
            <a:endParaRPr lang="en-US" sz="3500" b="1" dirty="0"/>
          </a:p>
          <a:p>
            <a:r>
              <a:rPr lang="en-US" sz="3500" b="1" dirty="0"/>
              <a:t>CHANGE TYPE: </a:t>
            </a:r>
            <a:r>
              <a:rPr lang="en-US" sz="3500" dirty="0"/>
              <a:t>Modification</a:t>
            </a:r>
          </a:p>
          <a:p>
            <a:r>
              <a:rPr lang="en-US" sz="3500" b="1" dirty="0"/>
              <a:t>CHANGE SUMMARY: </a:t>
            </a:r>
            <a:r>
              <a:rPr lang="en-US" sz="3500" dirty="0"/>
              <a:t>Open parking garages are required to be equipped with an automatic sprinkler system when the fire area exceeds 48,000 square feet.</a:t>
            </a:r>
          </a:p>
        </p:txBody>
      </p:sp>
      <p:sp>
        <p:nvSpPr>
          <p:cNvPr id="4" name="TextBox 3">
            <a:extLst>
              <a:ext uri="{FF2B5EF4-FFF2-40B4-BE49-F238E27FC236}">
                <a16:creationId xmlns:a16="http://schemas.microsoft.com/office/drawing/2014/main" id="{E9A282DD-5F90-4CBF-8429-039337CB490E}"/>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8 of 15  </a:t>
            </a:r>
          </a:p>
        </p:txBody>
      </p:sp>
    </p:spTree>
    <p:extLst>
      <p:ext uri="{BB962C8B-B14F-4D97-AF65-F5344CB8AC3E}">
        <p14:creationId xmlns:p14="http://schemas.microsoft.com/office/powerpoint/2010/main" val="56235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57400"/>
            <a:ext cx="7886700" cy="5397062"/>
          </a:xfrm>
        </p:spPr>
        <p:txBody>
          <a:bodyPr>
            <a:normAutofit fontScale="92500" lnSpcReduction="10000"/>
          </a:bodyPr>
          <a:lstStyle/>
          <a:p>
            <a:r>
              <a:rPr lang="en-US" b="1" dirty="0"/>
              <a:t>202 - Definition: Change of occupancy </a:t>
            </a:r>
          </a:p>
          <a:p>
            <a:pPr marL="342900" lvl="1" indent="0">
              <a:buNone/>
            </a:pPr>
            <a:r>
              <a:rPr lang="en-US" dirty="0"/>
              <a:t>o </a:t>
            </a:r>
            <a:r>
              <a:rPr lang="en-US" b="1" dirty="0"/>
              <a:t>Modification: </a:t>
            </a:r>
            <a:r>
              <a:rPr lang="en-US" dirty="0"/>
              <a:t>Defines change of occupancy as a change in occupancy classification, purpose, or activity level, generally associated with an increase in safety, accessibility, fire protection, structural, egress, ventilation, or sanitation requirements. </a:t>
            </a:r>
          </a:p>
          <a:p>
            <a:r>
              <a:rPr lang="en-US" b="1" dirty="0"/>
              <a:t>202 - Definition: Puzzle room </a:t>
            </a:r>
          </a:p>
          <a:p>
            <a:pPr marL="342900" lvl="1" indent="0">
              <a:buNone/>
            </a:pPr>
            <a:r>
              <a:rPr lang="en-US" dirty="0"/>
              <a:t>o </a:t>
            </a:r>
            <a:r>
              <a:rPr lang="en-US" b="1" dirty="0"/>
              <a:t>Addition: </a:t>
            </a:r>
            <a:r>
              <a:rPr lang="en-US" dirty="0"/>
              <a:t>New definition to go with new regulations for escape rooms </a:t>
            </a:r>
          </a:p>
          <a:p>
            <a:r>
              <a:rPr lang="en-US" b="1" dirty="0"/>
              <a:t>202 - Definition: Special amusement area </a:t>
            </a:r>
          </a:p>
          <a:p>
            <a:pPr marL="342900" lvl="1" indent="0">
              <a:buNone/>
            </a:pPr>
            <a:r>
              <a:rPr lang="en-US" dirty="0"/>
              <a:t>o </a:t>
            </a:r>
            <a:r>
              <a:rPr lang="en-US" b="1" dirty="0"/>
              <a:t>Addition: </a:t>
            </a:r>
            <a:r>
              <a:rPr lang="en-US" dirty="0"/>
              <a:t>New definition to go with regulations for haunted houses and similar attractions where the path of travel may be deliberately unclear </a:t>
            </a:r>
          </a:p>
          <a:p>
            <a:r>
              <a:rPr lang="en-US" b="1" dirty="0"/>
              <a:t>306.2 - Group F-1 occupancy </a:t>
            </a:r>
          </a:p>
          <a:p>
            <a:pPr marL="342900" lvl="1" indent="0">
              <a:buNone/>
            </a:pPr>
            <a:r>
              <a:rPr lang="en-US" dirty="0"/>
              <a:t>o </a:t>
            </a:r>
            <a:r>
              <a:rPr lang="en-US" b="1" dirty="0"/>
              <a:t>Addition: </a:t>
            </a:r>
            <a:r>
              <a:rPr lang="en-US" dirty="0"/>
              <a:t>Water/sewer treatment facilities and buildings dedicated to energy storage systems have been added the list of F-1 occupancies. </a:t>
            </a:r>
          </a:p>
          <a:p>
            <a:r>
              <a:rPr lang="en-US" b="1" dirty="0"/>
              <a:t>307.1.1 - Uses not classified as Group H </a:t>
            </a:r>
          </a:p>
          <a:p>
            <a:pPr marL="342900" lvl="1" indent="0">
              <a:buNone/>
            </a:pPr>
            <a:r>
              <a:rPr lang="en-US" dirty="0"/>
              <a:t>o </a:t>
            </a:r>
            <a:r>
              <a:rPr lang="en-US" b="1" dirty="0"/>
              <a:t>Modification: </a:t>
            </a:r>
            <a:r>
              <a:rPr lang="en-US" dirty="0"/>
              <a:t>Distilling, brewing, and storing beer, wine, and spirits is not necessarily in Group H as long as it complies with the International Fire Code. </a:t>
            </a:r>
            <a:endParaRPr lang="en-US" sz="2400" dirty="0"/>
          </a:p>
          <a:p>
            <a:r>
              <a:rPr lang="en-US" b="1" dirty="0"/>
              <a:t>311.2 &amp; 311.3 - Alcoholic beverage storage </a:t>
            </a:r>
          </a:p>
          <a:p>
            <a:pPr marL="342900" lvl="1" indent="0">
              <a:buNone/>
            </a:pPr>
            <a:r>
              <a:rPr lang="en-US" dirty="0"/>
              <a:t>o </a:t>
            </a:r>
            <a:r>
              <a:rPr lang="en-US" b="1" dirty="0"/>
              <a:t>Clarification: </a:t>
            </a:r>
            <a:r>
              <a:rPr lang="en-US" dirty="0"/>
              <a:t>Beverages over 16% alcohol are in the S-1 moderate-hazard storage group; beverages at or below 16% are in the S-2 low-hazard storage group. </a:t>
            </a:r>
          </a:p>
          <a:p>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2" name="TextBox 1">
            <a:extLst>
              <a:ext uri="{FF2B5EF4-FFF2-40B4-BE49-F238E27FC236}">
                <a16:creationId xmlns:a16="http://schemas.microsoft.com/office/drawing/2014/main" id="{4975EA37-1A42-44D3-8976-48C0AB527790}"/>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1 of 8  </a:t>
            </a:r>
          </a:p>
        </p:txBody>
      </p:sp>
    </p:spTree>
    <p:extLst>
      <p:ext uri="{BB962C8B-B14F-4D97-AF65-F5344CB8AC3E}">
        <p14:creationId xmlns:p14="http://schemas.microsoft.com/office/powerpoint/2010/main" val="267372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505585"/>
            <a:ext cx="7886700" cy="4351338"/>
          </a:xfrm>
        </p:spPr>
        <p:txBody>
          <a:bodyPr>
            <a:normAutofit/>
          </a:bodyPr>
          <a:lstStyle/>
          <a:p>
            <a:pPr marL="0" indent="0">
              <a:buNone/>
            </a:pPr>
            <a:r>
              <a:rPr lang="en-US" sz="4000" b="1" dirty="0"/>
              <a:t>1009.2.1 Elevators required.</a:t>
            </a:r>
          </a:p>
          <a:p>
            <a:r>
              <a:rPr lang="en-US" sz="4000" b="1" dirty="0"/>
              <a:t>CHANGE TYPE: </a:t>
            </a:r>
            <a:r>
              <a:rPr lang="en-US" sz="4000" dirty="0"/>
              <a:t>Modification</a:t>
            </a:r>
          </a:p>
          <a:p>
            <a:r>
              <a:rPr lang="en-US" sz="4000" b="1" dirty="0"/>
              <a:t>CHANGE SUMMARY: </a:t>
            </a:r>
            <a:r>
              <a:rPr lang="en-US" sz="4000" dirty="0"/>
              <a:t>Adds a requirement for an elevator to serve occupied roofs when the roof level is essentially the fourth story above the level of exit discharge.</a:t>
            </a:r>
          </a:p>
        </p:txBody>
      </p:sp>
      <p:sp>
        <p:nvSpPr>
          <p:cNvPr id="4" name="TextBox 3">
            <a:extLst>
              <a:ext uri="{FF2B5EF4-FFF2-40B4-BE49-F238E27FC236}">
                <a16:creationId xmlns:a16="http://schemas.microsoft.com/office/drawing/2014/main" id="{7B3776FB-DBF5-4138-9831-246943D7E8A4}"/>
              </a:ext>
            </a:extLst>
          </p:cNvPr>
          <p:cNvSpPr txBox="1"/>
          <p:nvPr/>
        </p:nvSpPr>
        <p:spPr>
          <a:xfrm>
            <a:off x="7962266" y="6488668"/>
            <a:ext cx="1284262" cy="369332"/>
          </a:xfrm>
          <a:prstGeom prst="rect">
            <a:avLst/>
          </a:prstGeom>
          <a:noFill/>
        </p:spPr>
        <p:txBody>
          <a:bodyPr wrap="none" rtlCol="0">
            <a:spAutoFit/>
          </a:bodyPr>
          <a:lstStyle/>
          <a:p>
            <a:r>
              <a:rPr lang="en-US" b="1" dirty="0">
                <a:solidFill>
                  <a:schemeClr val="accent1">
                    <a:lumMod val="75000"/>
                  </a:schemeClr>
                </a:solidFill>
              </a:rPr>
              <a:t>IFC 9 of 15  </a:t>
            </a:r>
          </a:p>
        </p:txBody>
      </p:sp>
    </p:spTree>
    <p:extLst>
      <p:ext uri="{BB962C8B-B14F-4D97-AF65-F5344CB8AC3E}">
        <p14:creationId xmlns:p14="http://schemas.microsoft.com/office/powerpoint/2010/main" val="2626138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428750"/>
            <a:ext cx="7886700" cy="5059918"/>
          </a:xfrm>
        </p:spPr>
        <p:txBody>
          <a:bodyPr>
            <a:noAutofit/>
          </a:bodyPr>
          <a:lstStyle/>
          <a:p>
            <a:pPr marL="0" indent="0">
              <a:buNone/>
            </a:pPr>
            <a:r>
              <a:rPr lang="en-US" sz="3600" b="1" strike="sngStrike" dirty="0"/>
              <a:t>1010.1.10</a:t>
            </a:r>
            <a:r>
              <a:rPr lang="en-US" sz="3600" b="1" dirty="0"/>
              <a:t> 1010.2.9 Panic and fire exit hardware.</a:t>
            </a:r>
            <a:br>
              <a:rPr lang="en-US" sz="3600" b="1" dirty="0"/>
            </a:br>
            <a:r>
              <a:rPr lang="en-US" sz="3600" b="1" dirty="0"/>
              <a:t>CHANGE TYPE: </a:t>
            </a:r>
            <a:r>
              <a:rPr lang="en-US" sz="3600" dirty="0"/>
              <a:t>Modification</a:t>
            </a:r>
          </a:p>
          <a:p>
            <a:r>
              <a:rPr lang="en-US" sz="3600" b="1" dirty="0"/>
              <a:t>CHANGE SUMMARY: </a:t>
            </a:r>
            <a:r>
              <a:rPr lang="en-US" sz="3600" dirty="0"/>
              <a:t>Panic or fire exit hardware is now required in</a:t>
            </a:r>
          </a:p>
          <a:p>
            <a:r>
              <a:rPr lang="en-US" sz="3600" dirty="0"/>
              <a:t>electrical rooms with equipment greater than 800 amperes rather than 1,200 amperes, and in refrigeration machinery rooms exceeding than 1,000 square feet.</a:t>
            </a:r>
          </a:p>
        </p:txBody>
      </p:sp>
      <p:sp>
        <p:nvSpPr>
          <p:cNvPr id="4" name="TextBox 3">
            <a:extLst>
              <a:ext uri="{FF2B5EF4-FFF2-40B4-BE49-F238E27FC236}">
                <a16:creationId xmlns:a16="http://schemas.microsoft.com/office/drawing/2014/main" id="{A437000C-0F57-41E1-BF63-4085A6FF5DDE}"/>
              </a:ext>
            </a:extLst>
          </p:cNvPr>
          <p:cNvSpPr txBox="1"/>
          <p:nvPr/>
        </p:nvSpPr>
        <p:spPr>
          <a:xfrm>
            <a:off x="7814709" y="6488668"/>
            <a:ext cx="1401281" cy="369332"/>
          </a:xfrm>
          <a:prstGeom prst="rect">
            <a:avLst/>
          </a:prstGeom>
          <a:noFill/>
        </p:spPr>
        <p:txBody>
          <a:bodyPr wrap="none" rtlCol="0">
            <a:spAutoFit/>
          </a:bodyPr>
          <a:lstStyle/>
          <a:p>
            <a:r>
              <a:rPr lang="en-US" b="1" dirty="0">
                <a:solidFill>
                  <a:schemeClr val="accent1">
                    <a:lumMod val="75000"/>
                  </a:schemeClr>
                </a:solidFill>
              </a:rPr>
              <a:t>IFC 10 of 15  </a:t>
            </a:r>
          </a:p>
        </p:txBody>
      </p:sp>
    </p:spTree>
    <p:extLst>
      <p:ext uri="{BB962C8B-B14F-4D97-AF65-F5344CB8AC3E}">
        <p14:creationId xmlns:p14="http://schemas.microsoft.com/office/powerpoint/2010/main" val="3210568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539874"/>
            <a:ext cx="7886700" cy="4575175"/>
          </a:xfrm>
        </p:spPr>
        <p:txBody>
          <a:bodyPr>
            <a:noAutofit/>
          </a:bodyPr>
          <a:lstStyle/>
          <a:p>
            <a:pPr marL="0" indent="0">
              <a:buNone/>
            </a:pPr>
            <a:r>
              <a:rPr lang="en-US" sz="4000" b="1" dirty="0"/>
              <a:t>1103.9 Carbon monoxide </a:t>
            </a:r>
            <a:r>
              <a:rPr lang="en-US" sz="4000" b="1" strike="sngStrike" dirty="0"/>
              <a:t>alarms</a:t>
            </a:r>
            <a:r>
              <a:rPr lang="en-US" sz="4000" b="1" dirty="0"/>
              <a:t> detection.</a:t>
            </a:r>
          </a:p>
          <a:p>
            <a:r>
              <a:rPr lang="en-US" sz="4000" b="1" dirty="0"/>
              <a:t>CHANGE TYPE: </a:t>
            </a:r>
            <a:r>
              <a:rPr lang="en-US" sz="4000" dirty="0"/>
              <a:t>Modification</a:t>
            </a:r>
          </a:p>
          <a:p>
            <a:r>
              <a:rPr lang="en-US" sz="4000" b="1" dirty="0"/>
              <a:t>CHANGE SUMMARY: </a:t>
            </a:r>
            <a:r>
              <a:rPr lang="en-US" sz="4000" dirty="0"/>
              <a:t>Carbon monoxide detection is required in existing Group I-1, I-3, I-4 and R occupancies and in existing classrooms in Group E.</a:t>
            </a:r>
          </a:p>
        </p:txBody>
      </p:sp>
      <p:sp>
        <p:nvSpPr>
          <p:cNvPr id="4" name="TextBox 3">
            <a:extLst>
              <a:ext uri="{FF2B5EF4-FFF2-40B4-BE49-F238E27FC236}">
                <a16:creationId xmlns:a16="http://schemas.microsoft.com/office/drawing/2014/main" id="{ADAE6836-A6B5-44DF-B37A-EC3104A07037}"/>
              </a:ext>
            </a:extLst>
          </p:cNvPr>
          <p:cNvSpPr txBox="1"/>
          <p:nvPr/>
        </p:nvSpPr>
        <p:spPr>
          <a:xfrm>
            <a:off x="7814709" y="6488668"/>
            <a:ext cx="1401281" cy="369332"/>
          </a:xfrm>
          <a:prstGeom prst="rect">
            <a:avLst/>
          </a:prstGeom>
          <a:noFill/>
        </p:spPr>
        <p:txBody>
          <a:bodyPr wrap="none" rtlCol="0">
            <a:spAutoFit/>
          </a:bodyPr>
          <a:lstStyle/>
          <a:p>
            <a:r>
              <a:rPr lang="en-US" b="1" dirty="0">
                <a:solidFill>
                  <a:schemeClr val="accent1">
                    <a:lumMod val="75000"/>
                  </a:schemeClr>
                </a:solidFill>
              </a:rPr>
              <a:t>IFC 11 of 15  </a:t>
            </a:r>
          </a:p>
        </p:txBody>
      </p:sp>
    </p:spTree>
    <p:extLst>
      <p:ext uri="{BB962C8B-B14F-4D97-AF65-F5344CB8AC3E}">
        <p14:creationId xmlns:p14="http://schemas.microsoft.com/office/powerpoint/2010/main" val="2271714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528445"/>
            <a:ext cx="7886700" cy="4351338"/>
          </a:xfrm>
        </p:spPr>
        <p:txBody>
          <a:bodyPr>
            <a:normAutofit/>
          </a:bodyPr>
          <a:lstStyle/>
          <a:p>
            <a:pPr marL="0" indent="0">
              <a:buNone/>
            </a:pPr>
            <a:r>
              <a:rPr lang="en-US" sz="4000" b="1" dirty="0"/>
              <a:t>SECTION 1204 PORTABLE GENERATORS</a:t>
            </a:r>
          </a:p>
          <a:p>
            <a:r>
              <a:rPr lang="en-US" sz="4000" b="1" dirty="0"/>
              <a:t>CHANGE TYPE: </a:t>
            </a:r>
            <a:r>
              <a:rPr lang="en-US" sz="4000" dirty="0"/>
              <a:t>Addition</a:t>
            </a:r>
          </a:p>
          <a:p>
            <a:r>
              <a:rPr lang="en-US" sz="4000" b="1" dirty="0"/>
              <a:t>CHANGE SUMMARY: </a:t>
            </a:r>
            <a:r>
              <a:rPr lang="en-US" sz="4000" dirty="0"/>
              <a:t>Portable generators are now regulated and safety issues are addressed.</a:t>
            </a:r>
          </a:p>
        </p:txBody>
      </p:sp>
      <p:sp>
        <p:nvSpPr>
          <p:cNvPr id="4" name="TextBox 3">
            <a:extLst>
              <a:ext uri="{FF2B5EF4-FFF2-40B4-BE49-F238E27FC236}">
                <a16:creationId xmlns:a16="http://schemas.microsoft.com/office/drawing/2014/main" id="{44E115EE-530E-4B50-BBAD-5A447C6D0180}"/>
              </a:ext>
            </a:extLst>
          </p:cNvPr>
          <p:cNvSpPr txBox="1"/>
          <p:nvPr/>
        </p:nvSpPr>
        <p:spPr>
          <a:xfrm>
            <a:off x="7814709" y="6488668"/>
            <a:ext cx="1401281" cy="369332"/>
          </a:xfrm>
          <a:prstGeom prst="rect">
            <a:avLst/>
          </a:prstGeom>
          <a:noFill/>
        </p:spPr>
        <p:txBody>
          <a:bodyPr wrap="none" rtlCol="0">
            <a:spAutoFit/>
          </a:bodyPr>
          <a:lstStyle/>
          <a:p>
            <a:r>
              <a:rPr lang="en-US" b="1" dirty="0">
                <a:solidFill>
                  <a:schemeClr val="accent1">
                    <a:lumMod val="75000"/>
                  </a:schemeClr>
                </a:solidFill>
              </a:rPr>
              <a:t>IFC 12 of 15  </a:t>
            </a:r>
          </a:p>
        </p:txBody>
      </p:sp>
    </p:spTree>
    <p:extLst>
      <p:ext uri="{BB962C8B-B14F-4D97-AF65-F5344CB8AC3E}">
        <p14:creationId xmlns:p14="http://schemas.microsoft.com/office/powerpoint/2010/main" val="2215849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690689"/>
            <a:ext cx="7886700" cy="4351338"/>
          </a:xfrm>
        </p:spPr>
        <p:txBody>
          <a:bodyPr>
            <a:normAutofit/>
          </a:bodyPr>
          <a:lstStyle/>
          <a:p>
            <a:pPr marL="0" indent="0">
              <a:buNone/>
            </a:pPr>
            <a:r>
              <a:rPr lang="en-US" sz="4000" dirty="0"/>
              <a:t>Table 3203.8 </a:t>
            </a:r>
            <a:r>
              <a:rPr lang="en-US" sz="4000" b="1" dirty="0"/>
              <a:t>Commodity Classification</a:t>
            </a:r>
          </a:p>
          <a:p>
            <a:r>
              <a:rPr lang="en-US" sz="4000" b="1" dirty="0"/>
              <a:t>CHANGE TYPE: </a:t>
            </a:r>
            <a:r>
              <a:rPr lang="en-US" sz="4000" dirty="0"/>
              <a:t>Addition</a:t>
            </a:r>
          </a:p>
          <a:p>
            <a:r>
              <a:rPr lang="en-US" sz="4000" b="1" dirty="0"/>
              <a:t>CHANGE SUMMARY: </a:t>
            </a:r>
            <a:r>
              <a:rPr lang="en-US" sz="4000" dirty="0"/>
              <a:t>High-piled storage of lithium-ion batteries is considered a high-hazard commodity.</a:t>
            </a:r>
          </a:p>
        </p:txBody>
      </p:sp>
      <p:sp>
        <p:nvSpPr>
          <p:cNvPr id="4" name="TextBox 3">
            <a:extLst>
              <a:ext uri="{FF2B5EF4-FFF2-40B4-BE49-F238E27FC236}">
                <a16:creationId xmlns:a16="http://schemas.microsoft.com/office/drawing/2014/main" id="{71C77313-5B2F-49DF-8787-2830CE909938}"/>
              </a:ext>
            </a:extLst>
          </p:cNvPr>
          <p:cNvSpPr txBox="1"/>
          <p:nvPr/>
        </p:nvSpPr>
        <p:spPr>
          <a:xfrm>
            <a:off x="7814709" y="6478105"/>
            <a:ext cx="1401281" cy="369332"/>
          </a:xfrm>
          <a:prstGeom prst="rect">
            <a:avLst/>
          </a:prstGeom>
          <a:noFill/>
        </p:spPr>
        <p:txBody>
          <a:bodyPr wrap="none" rtlCol="0">
            <a:spAutoFit/>
          </a:bodyPr>
          <a:lstStyle/>
          <a:p>
            <a:r>
              <a:rPr lang="en-US" b="1" dirty="0">
                <a:solidFill>
                  <a:schemeClr val="accent1">
                    <a:lumMod val="75000"/>
                  </a:schemeClr>
                </a:solidFill>
              </a:rPr>
              <a:t>IFC 13 of 15  </a:t>
            </a:r>
          </a:p>
        </p:txBody>
      </p:sp>
    </p:spTree>
    <p:extLst>
      <p:ext uri="{BB962C8B-B14F-4D97-AF65-F5344CB8AC3E}">
        <p14:creationId xmlns:p14="http://schemas.microsoft.com/office/powerpoint/2010/main" val="300404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690689"/>
            <a:ext cx="7886700" cy="4351338"/>
          </a:xfrm>
        </p:spPr>
        <p:txBody>
          <a:bodyPr>
            <a:normAutofit/>
          </a:bodyPr>
          <a:lstStyle/>
          <a:p>
            <a:pPr marL="0" indent="0">
              <a:buNone/>
            </a:pPr>
            <a:r>
              <a:rPr lang="en-US" sz="3600" b="1" dirty="0"/>
              <a:t>SECTION </a:t>
            </a:r>
            <a:r>
              <a:rPr lang="en-US" sz="3600" b="1" strike="sngStrike" dirty="0"/>
              <a:t>3308</a:t>
            </a:r>
            <a:r>
              <a:rPr lang="en-US" sz="3600" b="1" dirty="0"/>
              <a:t> 3303 OWNER’S RESPONSIBILITY</a:t>
            </a:r>
            <a:br>
              <a:rPr lang="en-US" sz="3600" b="1" dirty="0"/>
            </a:br>
            <a:r>
              <a:rPr lang="en-US" sz="3600" b="1" dirty="0"/>
              <a:t>FOR FIRE PROTECTION</a:t>
            </a:r>
          </a:p>
          <a:p>
            <a:r>
              <a:rPr lang="en-US" sz="3600" b="1" dirty="0"/>
              <a:t>CHANGE TYPE: </a:t>
            </a:r>
            <a:r>
              <a:rPr lang="en-US" sz="3600" dirty="0"/>
              <a:t>Addition</a:t>
            </a:r>
          </a:p>
          <a:p>
            <a:r>
              <a:rPr lang="en-US" sz="3600" b="1" dirty="0"/>
              <a:t>CHANGE SUMMARY: </a:t>
            </a:r>
            <a:r>
              <a:rPr lang="en-US" sz="3600" dirty="0"/>
              <a:t>New provisions for buildings under construction require daily fire safety inspections by the site safety director.</a:t>
            </a:r>
          </a:p>
        </p:txBody>
      </p:sp>
      <p:sp>
        <p:nvSpPr>
          <p:cNvPr id="4" name="TextBox 3">
            <a:extLst>
              <a:ext uri="{FF2B5EF4-FFF2-40B4-BE49-F238E27FC236}">
                <a16:creationId xmlns:a16="http://schemas.microsoft.com/office/drawing/2014/main" id="{B2AFDA5C-4F77-4128-9372-C53BEA951F45}"/>
              </a:ext>
            </a:extLst>
          </p:cNvPr>
          <p:cNvSpPr txBox="1"/>
          <p:nvPr/>
        </p:nvSpPr>
        <p:spPr>
          <a:xfrm>
            <a:off x="7814709" y="6488668"/>
            <a:ext cx="1401281" cy="369332"/>
          </a:xfrm>
          <a:prstGeom prst="rect">
            <a:avLst/>
          </a:prstGeom>
          <a:noFill/>
        </p:spPr>
        <p:txBody>
          <a:bodyPr wrap="none" rtlCol="0">
            <a:spAutoFit/>
          </a:bodyPr>
          <a:lstStyle/>
          <a:p>
            <a:r>
              <a:rPr lang="en-US" b="1" dirty="0">
                <a:solidFill>
                  <a:schemeClr val="accent1">
                    <a:lumMod val="75000"/>
                  </a:schemeClr>
                </a:solidFill>
              </a:rPr>
              <a:t>IFC 14 of 15  </a:t>
            </a:r>
          </a:p>
        </p:txBody>
      </p:sp>
    </p:spTree>
    <p:extLst>
      <p:ext uri="{BB962C8B-B14F-4D97-AF65-F5344CB8AC3E}">
        <p14:creationId xmlns:p14="http://schemas.microsoft.com/office/powerpoint/2010/main" val="2235107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entury Gothic" panose="020B0502020202020204" pitchFamily="34" charset="0"/>
              </a:rPr>
              <a:t>2021 INTERNATIONAL FIRE CODE</a:t>
            </a:r>
            <a:br>
              <a:rPr lang="en-US" b="1" dirty="0">
                <a:latin typeface="Century Gothic" panose="020B0502020202020204" pitchFamily="34" charset="0"/>
              </a:rPr>
            </a:br>
            <a:r>
              <a:rPr lang="en-US" b="1" dirty="0">
                <a:latin typeface="Century Gothic" panose="020B0502020202020204" pitchFamily="34" charset="0"/>
              </a:rPr>
              <a:t>SIGNIFICANT CHANGES</a:t>
            </a:r>
            <a:br>
              <a:rPr lang="en-US" dirty="0"/>
            </a:br>
            <a:endParaRPr lang="en-US" sz="2100" dirty="0"/>
          </a:p>
        </p:txBody>
      </p:sp>
      <p:sp>
        <p:nvSpPr>
          <p:cNvPr id="3" name="Content Placeholder 2"/>
          <p:cNvSpPr>
            <a:spLocks noGrp="1"/>
          </p:cNvSpPr>
          <p:nvPr>
            <p:ph idx="1"/>
          </p:nvPr>
        </p:nvSpPr>
        <p:spPr>
          <a:xfrm>
            <a:off x="628650" y="1690689"/>
            <a:ext cx="7886700" cy="4351338"/>
          </a:xfrm>
        </p:spPr>
        <p:txBody>
          <a:bodyPr>
            <a:normAutofit/>
          </a:bodyPr>
          <a:lstStyle/>
          <a:p>
            <a:pPr marL="0" indent="0">
              <a:buNone/>
            </a:pPr>
            <a:r>
              <a:rPr lang="en-US" sz="3600" b="1" dirty="0"/>
              <a:t>Chapter 40 Storage of Distilled Spirits and Wines</a:t>
            </a:r>
          </a:p>
          <a:p>
            <a:r>
              <a:rPr lang="en-US" sz="3600" b="1" dirty="0"/>
              <a:t>CHANGE TYPE: </a:t>
            </a:r>
            <a:r>
              <a:rPr lang="en-US" sz="3600" dirty="0"/>
              <a:t>Addition</a:t>
            </a:r>
          </a:p>
          <a:p>
            <a:r>
              <a:rPr lang="en-US" sz="3600" b="1" dirty="0"/>
              <a:t>CHANGE SUMMARY: </a:t>
            </a:r>
            <a:r>
              <a:rPr lang="en-US" sz="3600" dirty="0"/>
              <a:t>Provisions have been added to the code to address storage of distilled spirits and wines in barrels and casks.</a:t>
            </a:r>
          </a:p>
        </p:txBody>
      </p:sp>
      <p:sp>
        <p:nvSpPr>
          <p:cNvPr id="4" name="TextBox 3">
            <a:extLst>
              <a:ext uri="{FF2B5EF4-FFF2-40B4-BE49-F238E27FC236}">
                <a16:creationId xmlns:a16="http://schemas.microsoft.com/office/drawing/2014/main" id="{C688AC1D-534D-4F14-A367-07CBD7DEE30B}"/>
              </a:ext>
            </a:extLst>
          </p:cNvPr>
          <p:cNvSpPr txBox="1"/>
          <p:nvPr/>
        </p:nvSpPr>
        <p:spPr>
          <a:xfrm>
            <a:off x="7814709" y="6488668"/>
            <a:ext cx="1401281" cy="369332"/>
          </a:xfrm>
          <a:prstGeom prst="rect">
            <a:avLst/>
          </a:prstGeom>
          <a:noFill/>
        </p:spPr>
        <p:txBody>
          <a:bodyPr wrap="none" rtlCol="0">
            <a:spAutoFit/>
          </a:bodyPr>
          <a:lstStyle/>
          <a:p>
            <a:r>
              <a:rPr lang="en-US" b="1" dirty="0">
                <a:solidFill>
                  <a:schemeClr val="accent1">
                    <a:lumMod val="75000"/>
                  </a:schemeClr>
                </a:solidFill>
              </a:rPr>
              <a:t>IFC 15 of 15  </a:t>
            </a:r>
          </a:p>
        </p:txBody>
      </p:sp>
    </p:spTree>
    <p:extLst>
      <p:ext uri="{BB962C8B-B14F-4D97-AF65-F5344CB8AC3E}">
        <p14:creationId xmlns:p14="http://schemas.microsoft.com/office/powerpoint/2010/main" val="4114646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F999C5B-E9CA-4842-9FC8-1BE302EAD4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13" y="326572"/>
            <a:ext cx="8946373" cy="6713656"/>
          </a:xfrm>
        </p:spPr>
      </p:pic>
    </p:spTree>
    <p:extLst>
      <p:ext uri="{BB962C8B-B14F-4D97-AF65-F5344CB8AC3E}">
        <p14:creationId xmlns:p14="http://schemas.microsoft.com/office/powerpoint/2010/main" val="45587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281201"/>
            <a:ext cx="7886700" cy="5397062"/>
          </a:xfrm>
        </p:spPr>
        <p:txBody>
          <a:bodyPr>
            <a:normAutofit fontScale="92500" lnSpcReduction="10000"/>
          </a:bodyPr>
          <a:lstStyle/>
          <a:p>
            <a:endParaRPr lang="en-US" dirty="0"/>
          </a:p>
          <a:p>
            <a:r>
              <a:rPr lang="en-US" b="1" dirty="0"/>
              <a:t>406.6.4 - Mechanical access parking garage </a:t>
            </a:r>
          </a:p>
          <a:p>
            <a:pPr marL="342900" lvl="1" indent="0">
              <a:buNone/>
            </a:pPr>
            <a:r>
              <a:rPr lang="en-US" dirty="0"/>
              <a:t>o </a:t>
            </a:r>
            <a:r>
              <a:rPr lang="en-US" b="1" dirty="0"/>
              <a:t>Addition: </a:t>
            </a:r>
            <a:r>
              <a:rPr lang="en-US" dirty="0"/>
              <a:t>New section covers enclosed parking garages where cars are parked by machinery. </a:t>
            </a:r>
          </a:p>
          <a:p>
            <a:pPr marL="0" indent="0">
              <a:buNone/>
            </a:pPr>
            <a:r>
              <a:rPr lang="en-US" dirty="0"/>
              <a:t>• </a:t>
            </a:r>
            <a:r>
              <a:rPr lang="en-US" b="1" dirty="0"/>
              <a:t>422.7 - Domestic cooking in ambulatory care facilities </a:t>
            </a:r>
          </a:p>
          <a:p>
            <a:pPr marL="342900" lvl="1" indent="0">
              <a:buNone/>
            </a:pPr>
            <a:r>
              <a:rPr lang="en-US" dirty="0"/>
              <a:t>o </a:t>
            </a:r>
            <a:r>
              <a:rPr lang="en-US" b="1" dirty="0"/>
              <a:t>Addition: </a:t>
            </a:r>
            <a:r>
              <a:rPr lang="en-US" dirty="0"/>
              <a:t>New rules for domestic cooking appliances in care facilities include fire safety measures, gas shutoffs with supervisory staff access, and timed shutoffs for appliances. </a:t>
            </a:r>
          </a:p>
          <a:p>
            <a:pPr marL="0" indent="0">
              <a:buNone/>
            </a:pPr>
            <a:r>
              <a:rPr lang="en-US" dirty="0"/>
              <a:t>• </a:t>
            </a:r>
            <a:r>
              <a:rPr lang="en-US" b="1" dirty="0"/>
              <a:t>424 - Play structures </a:t>
            </a:r>
          </a:p>
          <a:p>
            <a:pPr marL="342900" lvl="1" indent="0">
              <a:buNone/>
            </a:pPr>
            <a:r>
              <a:rPr lang="en-US" dirty="0"/>
              <a:t>o </a:t>
            </a:r>
            <a:r>
              <a:rPr lang="en-US" b="1" dirty="0"/>
              <a:t>Modification: </a:t>
            </a:r>
            <a:r>
              <a:rPr lang="en-US" dirty="0"/>
              <a:t>This section was formally known as </a:t>
            </a:r>
            <a:r>
              <a:rPr lang="en-US" i="1" dirty="0"/>
              <a:t>children’s </a:t>
            </a:r>
            <a:r>
              <a:rPr lang="en-US" dirty="0"/>
              <a:t>play structures. The code dropped the “children’s” part because this section applies to recreational equipment used by adults as well, such as climbing walls and obstacle courses. A section was also added to address flame spread limitations on interior finishes for play structures. </a:t>
            </a:r>
          </a:p>
          <a:p>
            <a:pPr marL="0" indent="0">
              <a:buNone/>
            </a:pPr>
            <a:r>
              <a:rPr lang="en-US" dirty="0"/>
              <a:t>• </a:t>
            </a:r>
            <a:r>
              <a:rPr lang="en-US" b="1" dirty="0"/>
              <a:t>503.1 - Height/area limitations  </a:t>
            </a:r>
          </a:p>
          <a:p>
            <a:pPr marL="342900" lvl="1" indent="0">
              <a:buNone/>
            </a:pPr>
            <a:r>
              <a:rPr lang="en-US" dirty="0"/>
              <a:t>o </a:t>
            </a:r>
            <a:r>
              <a:rPr lang="en-US" b="1" dirty="0"/>
              <a:t>Amendment</a:t>
            </a:r>
            <a:r>
              <a:rPr lang="en-US" dirty="0"/>
              <a:t>: Clarified that fire walls are required between different types of construction </a:t>
            </a:r>
            <a:endParaRPr lang="en-US" sz="2400" dirty="0"/>
          </a:p>
          <a:p>
            <a:r>
              <a:rPr lang="en-US" b="1" dirty="0"/>
              <a:t>506.3.2 - Allowable areas </a:t>
            </a:r>
          </a:p>
          <a:p>
            <a:pPr marL="342900" lvl="1" indent="0">
              <a:buNone/>
            </a:pPr>
            <a:r>
              <a:rPr lang="en-US" sz="2100" dirty="0"/>
              <a:t>o </a:t>
            </a:r>
            <a:r>
              <a:rPr lang="en-US" b="1" dirty="0"/>
              <a:t>Addition</a:t>
            </a:r>
            <a:r>
              <a:rPr lang="en-US" dirty="0"/>
              <a:t>: Simplified calculations for increases based on open yards </a:t>
            </a:r>
          </a:p>
          <a:p>
            <a:endParaRPr lang="en-US" sz="2400" dirty="0"/>
          </a:p>
          <a:p>
            <a:pPr marL="342900" lvl="1" indent="0">
              <a:buNone/>
            </a:pPr>
            <a:endParaRPr lang="en-US" dirty="0"/>
          </a:p>
          <a:p>
            <a:endParaRPr lang="en-US" dirty="0"/>
          </a:p>
          <a:p>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17E2BF34-58A8-4063-902B-3C3BCAE4B28E}"/>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2 of 8  </a:t>
            </a:r>
          </a:p>
        </p:txBody>
      </p:sp>
    </p:spTree>
    <p:extLst>
      <p:ext uri="{BB962C8B-B14F-4D97-AF65-F5344CB8AC3E}">
        <p14:creationId xmlns:p14="http://schemas.microsoft.com/office/powerpoint/2010/main" val="405598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fontScale="92500" lnSpcReduction="10000"/>
          </a:bodyPr>
          <a:lstStyle/>
          <a:p>
            <a:endParaRPr lang="en-US" dirty="0"/>
          </a:p>
          <a:p>
            <a:r>
              <a:rPr lang="en-US" b="1" dirty="0"/>
              <a:t>Table 508.4 - Required separation of occupancies </a:t>
            </a:r>
          </a:p>
          <a:p>
            <a:pPr marL="342900" lvl="1" indent="0">
              <a:buNone/>
            </a:pPr>
            <a:r>
              <a:rPr lang="en-US" dirty="0"/>
              <a:t>o </a:t>
            </a:r>
            <a:r>
              <a:rPr lang="en-US" b="1" dirty="0"/>
              <a:t>Clarification: </a:t>
            </a:r>
            <a:r>
              <a:rPr lang="en-US" dirty="0"/>
              <a:t>Required separation in hourly rating is simplified in this table </a:t>
            </a:r>
          </a:p>
          <a:p>
            <a:pPr marL="0" indent="0">
              <a:buNone/>
            </a:pPr>
            <a:r>
              <a:rPr lang="en-US" dirty="0"/>
              <a:t>• </a:t>
            </a:r>
            <a:r>
              <a:rPr lang="en-US" b="1" dirty="0"/>
              <a:t>508.4.4.1 - Separated occupancies </a:t>
            </a:r>
          </a:p>
          <a:p>
            <a:pPr marL="342900" lvl="1" indent="0">
              <a:buNone/>
            </a:pPr>
            <a:r>
              <a:rPr lang="en-US" dirty="0"/>
              <a:t>o </a:t>
            </a:r>
            <a:r>
              <a:rPr lang="en-US" b="1" dirty="0"/>
              <a:t>Addition</a:t>
            </a:r>
            <a:r>
              <a:rPr lang="en-US" dirty="0"/>
              <a:t>: Requires thermal barrier between mass timber and the building interior in new Types IV-B and IV-C construction types </a:t>
            </a:r>
          </a:p>
          <a:p>
            <a:pPr marL="0" indent="0">
              <a:buNone/>
            </a:pPr>
            <a:r>
              <a:rPr lang="en-US" dirty="0"/>
              <a:t>• </a:t>
            </a:r>
            <a:r>
              <a:rPr lang="en-US" b="1" dirty="0"/>
              <a:t>509.4.1.1 - Incidental areas </a:t>
            </a:r>
          </a:p>
          <a:p>
            <a:pPr marL="342900" lvl="1" indent="0">
              <a:buNone/>
            </a:pPr>
            <a:r>
              <a:rPr lang="en-US" dirty="0"/>
              <a:t>o </a:t>
            </a:r>
            <a:r>
              <a:rPr lang="en-US" b="1" dirty="0"/>
              <a:t>Addition: </a:t>
            </a:r>
            <a:r>
              <a:rPr lang="en-US" dirty="0"/>
              <a:t>Requires thermal barrier between mass timber and the building interior in new Types IV-B and IV-C construction types </a:t>
            </a:r>
          </a:p>
          <a:p>
            <a:pPr marL="0" indent="0">
              <a:buNone/>
            </a:pPr>
            <a:r>
              <a:rPr lang="en-US" dirty="0"/>
              <a:t>• </a:t>
            </a:r>
            <a:r>
              <a:rPr lang="en-US" b="1" dirty="0"/>
              <a:t>603.1 - Combustible materials in Types I &amp; II construction </a:t>
            </a:r>
          </a:p>
          <a:p>
            <a:pPr marL="342900" lvl="1" indent="0">
              <a:buNone/>
            </a:pPr>
            <a:r>
              <a:rPr lang="en-US" dirty="0"/>
              <a:t>o </a:t>
            </a:r>
            <a:r>
              <a:rPr lang="en-US" b="1" dirty="0"/>
              <a:t>Modification: </a:t>
            </a:r>
            <a:r>
              <a:rPr lang="en-US" dirty="0"/>
              <a:t>Fire retardant treated wood may be allowed in walls rated 2 hours or less, except in shaft enclosures for I-2 and ambulatory care facilities. It is allowed in I-2 roof construction with Class A roof covering. </a:t>
            </a:r>
          </a:p>
          <a:p>
            <a:pPr marL="0" indent="0">
              <a:buNone/>
            </a:pPr>
            <a:r>
              <a:rPr lang="en-US" dirty="0"/>
              <a:t>• </a:t>
            </a:r>
            <a:r>
              <a:rPr lang="en-US" b="1" dirty="0"/>
              <a:t>602.4/Table 601 - Mass timber </a:t>
            </a:r>
          </a:p>
          <a:p>
            <a:pPr marL="342900" lvl="1" indent="0">
              <a:buNone/>
            </a:pPr>
            <a:r>
              <a:rPr lang="en-US" dirty="0"/>
              <a:t>o </a:t>
            </a:r>
            <a:r>
              <a:rPr lang="en-US" b="1" dirty="0"/>
              <a:t>Addition</a:t>
            </a:r>
            <a:r>
              <a:rPr lang="en-US" dirty="0"/>
              <a:t>: 3 new construction types: IV-A, IV-B &amp; IV-C for mass/heavy timber construction. </a:t>
            </a:r>
            <a:endParaRPr lang="en-US" sz="2400" dirty="0"/>
          </a:p>
          <a:p>
            <a:r>
              <a:rPr lang="en-US" b="1" dirty="0"/>
              <a:t>Chapter 7 - Fire resistance </a:t>
            </a:r>
          </a:p>
          <a:p>
            <a:pPr marL="342900" lvl="1" indent="0">
              <a:buNone/>
            </a:pPr>
            <a:r>
              <a:rPr lang="en-US" sz="2100" dirty="0"/>
              <a:t>o </a:t>
            </a:r>
            <a:r>
              <a:rPr lang="en-US" b="1" dirty="0"/>
              <a:t>Various amendments </a:t>
            </a:r>
            <a:r>
              <a:rPr lang="en-US" dirty="0"/>
              <a:t>and new sections added to coincide with new mass timber construction types</a:t>
            </a:r>
            <a:r>
              <a:rPr lang="en-US" sz="2100" dirty="0"/>
              <a:t>. </a:t>
            </a:r>
          </a:p>
          <a:p>
            <a:endParaRPr lang="en-US" sz="2400" dirty="0"/>
          </a:p>
          <a:p>
            <a:pPr marL="342900" lvl="1" indent="0">
              <a:buNone/>
            </a:pPr>
            <a:endParaRPr lang="en-US" dirty="0"/>
          </a:p>
          <a:p>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83581ECA-A1D2-4C6F-805A-58E3FBC95BA1}"/>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3 of 8  </a:t>
            </a:r>
          </a:p>
        </p:txBody>
      </p:sp>
    </p:spTree>
    <p:extLst>
      <p:ext uri="{BB962C8B-B14F-4D97-AF65-F5344CB8AC3E}">
        <p14:creationId xmlns:p14="http://schemas.microsoft.com/office/powerpoint/2010/main" val="363951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fontScale="92500"/>
          </a:bodyPr>
          <a:lstStyle/>
          <a:p>
            <a:r>
              <a:rPr lang="en-US" b="1" dirty="0"/>
              <a:t>704.6.1 - Structural fire Protection </a:t>
            </a:r>
          </a:p>
          <a:p>
            <a:pPr marL="342900" lvl="1" indent="0">
              <a:buNone/>
            </a:pPr>
            <a:r>
              <a:rPr lang="en-US" dirty="0"/>
              <a:t>o </a:t>
            </a:r>
            <a:r>
              <a:rPr lang="en-US" b="1" dirty="0"/>
              <a:t>Modification</a:t>
            </a:r>
            <a:r>
              <a:rPr lang="en-US" dirty="0"/>
              <a:t>: Now requires any attachments to fire rated steel members to be rated for at least 12" away from structural member. </a:t>
            </a:r>
            <a:endParaRPr lang="en-US" b="1" dirty="0"/>
          </a:p>
          <a:p>
            <a:r>
              <a:rPr lang="en-US" b="1" dirty="0"/>
              <a:t>716.4 - Fire Curtains </a:t>
            </a:r>
          </a:p>
          <a:p>
            <a:pPr marL="342900" lvl="1" indent="0">
              <a:buNone/>
            </a:pPr>
            <a:r>
              <a:rPr lang="en-US" dirty="0"/>
              <a:t>o </a:t>
            </a:r>
            <a:r>
              <a:rPr lang="en-US" b="1" dirty="0"/>
              <a:t>Addition</a:t>
            </a:r>
            <a:r>
              <a:rPr lang="en-US" dirty="0"/>
              <a:t>: New listing and labeling requirements for fire curtains. Fire curtains are not specifically required or allowed by the code, but if they are used by special approval or trade-off, standards are now provided. </a:t>
            </a:r>
          </a:p>
          <a:p>
            <a:pPr marL="0" indent="0">
              <a:buNone/>
            </a:pPr>
            <a:r>
              <a:rPr lang="en-US" dirty="0"/>
              <a:t>• </a:t>
            </a:r>
            <a:r>
              <a:rPr lang="en-US" b="1" dirty="0"/>
              <a:t>Table - 716.1(2) </a:t>
            </a:r>
          </a:p>
          <a:p>
            <a:pPr marL="342900" lvl="1" indent="0">
              <a:buNone/>
            </a:pPr>
            <a:r>
              <a:rPr lang="en-US" dirty="0"/>
              <a:t>o </a:t>
            </a:r>
            <a:r>
              <a:rPr lang="en-US" b="1" dirty="0"/>
              <a:t>Modification: </a:t>
            </a:r>
            <a:r>
              <a:rPr lang="en-US" dirty="0"/>
              <a:t>Added requirements for back-to-back doors in Double Fire Walls </a:t>
            </a:r>
          </a:p>
          <a:p>
            <a:pPr marL="0" indent="0">
              <a:buNone/>
            </a:pPr>
            <a:r>
              <a:rPr lang="en-US" dirty="0"/>
              <a:t>• </a:t>
            </a:r>
            <a:r>
              <a:rPr lang="en-US" b="1" dirty="0"/>
              <a:t>717.2 - Static fire dampers </a:t>
            </a:r>
          </a:p>
          <a:p>
            <a:pPr marL="342900" lvl="1" indent="0">
              <a:buNone/>
            </a:pPr>
            <a:r>
              <a:rPr lang="en-US" dirty="0"/>
              <a:t>o </a:t>
            </a:r>
            <a:r>
              <a:rPr lang="en-US" b="1" dirty="0"/>
              <a:t>Modification</a:t>
            </a:r>
            <a:r>
              <a:rPr lang="en-US" dirty="0"/>
              <a:t>: Static fire dampers &amp; ceiling dampers are now allowed if HVAC has automatic shut down during fires. </a:t>
            </a:r>
          </a:p>
          <a:p>
            <a:pPr marL="0" indent="0">
              <a:buNone/>
            </a:pPr>
            <a:r>
              <a:rPr lang="en-US" dirty="0"/>
              <a:t>• </a:t>
            </a:r>
            <a:r>
              <a:rPr lang="en-US" b="1" dirty="0"/>
              <a:t>718.3 &amp; .4 - </a:t>
            </a:r>
            <a:r>
              <a:rPr lang="en-US" b="1" dirty="0" err="1"/>
              <a:t>Draftstopping</a:t>
            </a:r>
            <a:r>
              <a:rPr lang="en-US" b="1" dirty="0"/>
              <a:t> </a:t>
            </a:r>
          </a:p>
          <a:p>
            <a:pPr marL="0" indent="0">
              <a:buNone/>
            </a:pPr>
            <a:r>
              <a:rPr lang="en-US" dirty="0"/>
              <a:t>o </a:t>
            </a:r>
            <a:r>
              <a:rPr lang="en-US" b="1" dirty="0"/>
              <a:t>Amendment</a:t>
            </a:r>
            <a:r>
              <a:rPr lang="en-US" dirty="0"/>
              <a:t>: Sprinklers required in floor cavities and attics in order to meet exception to eliminate draft stops </a:t>
            </a:r>
          </a:p>
          <a:p>
            <a:pPr marL="0" indent="0">
              <a:buNone/>
            </a:pPr>
            <a:r>
              <a:rPr lang="en-US" dirty="0"/>
              <a:t>• </a:t>
            </a:r>
            <a:r>
              <a:rPr lang="en-US" b="1" dirty="0"/>
              <a:t>806.9 - Combustible lockers </a:t>
            </a:r>
          </a:p>
          <a:p>
            <a:pPr marL="342900" lvl="1" indent="0">
              <a:buNone/>
            </a:pPr>
            <a:r>
              <a:rPr lang="en-US" dirty="0"/>
              <a:t>o </a:t>
            </a:r>
            <a:r>
              <a:rPr lang="en-US" b="1" dirty="0"/>
              <a:t>Addition</a:t>
            </a:r>
            <a:r>
              <a:rPr lang="en-US" dirty="0"/>
              <a:t>: Lockers that are wooden, plastic, etc. now have to meet the same interior finish rating as for walls &amp; ceilings. </a:t>
            </a:r>
          </a:p>
          <a:p>
            <a:pPr marL="0" indent="0">
              <a:buNone/>
            </a:pPr>
            <a:endParaRPr lang="en-US" dirty="0"/>
          </a:p>
          <a:p>
            <a:pPr marL="0" indent="0">
              <a:buNone/>
            </a:pPr>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AF9A8579-331F-465E-BF73-AE341A81018A}"/>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4 of 8  </a:t>
            </a:r>
          </a:p>
        </p:txBody>
      </p:sp>
    </p:spTree>
    <p:extLst>
      <p:ext uri="{BB962C8B-B14F-4D97-AF65-F5344CB8AC3E}">
        <p14:creationId xmlns:p14="http://schemas.microsoft.com/office/powerpoint/2010/main" val="363422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a:bodyPr>
          <a:lstStyle/>
          <a:p>
            <a:pPr marL="0" indent="0">
              <a:buNone/>
            </a:pPr>
            <a:r>
              <a:rPr lang="en-US" sz="1900" dirty="0"/>
              <a:t>• </a:t>
            </a:r>
            <a:r>
              <a:rPr lang="en-US" sz="1900" b="1" dirty="0"/>
              <a:t>1006.3.4 - Singe exit from stories </a:t>
            </a:r>
          </a:p>
          <a:p>
            <a:pPr marL="342900" lvl="1" indent="0">
              <a:buNone/>
            </a:pPr>
            <a:r>
              <a:rPr lang="en-US" sz="1700" dirty="0"/>
              <a:t>o </a:t>
            </a:r>
            <a:r>
              <a:rPr lang="en-US" sz="1700" b="1" dirty="0"/>
              <a:t>Modification</a:t>
            </a:r>
            <a:r>
              <a:rPr lang="en-US" sz="1700" dirty="0"/>
              <a:t>: Instead of using Common Path of Travel, total travel to an exit is now used to determine when 2 exits are required from a story. Total travel is still limited to 75'-100' for most occupancies. </a:t>
            </a:r>
          </a:p>
          <a:p>
            <a:pPr marL="0" indent="0">
              <a:buNone/>
            </a:pPr>
            <a:r>
              <a:rPr lang="en-US" sz="1900" dirty="0"/>
              <a:t>• </a:t>
            </a:r>
            <a:r>
              <a:rPr lang="en-US" sz="1900" b="1" dirty="0"/>
              <a:t>1008.2.1 - Egress illumination </a:t>
            </a:r>
          </a:p>
          <a:p>
            <a:pPr marL="342900" lvl="1" indent="0">
              <a:buNone/>
            </a:pPr>
            <a:r>
              <a:rPr lang="en-US" sz="1700" dirty="0"/>
              <a:t>o </a:t>
            </a:r>
            <a:r>
              <a:rPr lang="en-US" sz="1700" b="1" dirty="0"/>
              <a:t>Modification</a:t>
            </a:r>
            <a:r>
              <a:rPr lang="en-US" sz="1700" dirty="0"/>
              <a:t>: Increases amount of lighting for along stairs &amp; landings from 1 foot-candle to 10 f-c while stairs are in use (occupant sensors) </a:t>
            </a:r>
          </a:p>
          <a:p>
            <a:r>
              <a:rPr lang="en-US" sz="1900" b="1" dirty="0"/>
              <a:t>1009.2.1 - Accessible egress </a:t>
            </a:r>
          </a:p>
          <a:p>
            <a:pPr marL="342900" lvl="1" indent="0">
              <a:buNone/>
            </a:pPr>
            <a:r>
              <a:rPr lang="en-US" sz="1700" dirty="0"/>
              <a:t>o </a:t>
            </a:r>
            <a:r>
              <a:rPr lang="en-US" sz="1700" b="1" dirty="0"/>
              <a:t>Modification</a:t>
            </a:r>
            <a:r>
              <a:rPr lang="en-US" sz="1700" dirty="0"/>
              <a:t>: Now requires elevator to occupied roofs if 4 stories or more </a:t>
            </a:r>
          </a:p>
          <a:p>
            <a:pPr marL="0" indent="0">
              <a:buNone/>
            </a:pPr>
            <a:r>
              <a:rPr lang="en-US" sz="1900" dirty="0"/>
              <a:t>• </a:t>
            </a:r>
            <a:r>
              <a:rPr lang="en-US" sz="1900" b="1" dirty="0"/>
              <a:t>1009.6.3 - Areas of refuge </a:t>
            </a:r>
          </a:p>
          <a:p>
            <a:pPr marL="342900" lvl="1" indent="0">
              <a:buNone/>
            </a:pPr>
            <a:r>
              <a:rPr lang="en-US" dirty="0"/>
              <a:t>o </a:t>
            </a:r>
            <a:r>
              <a:rPr lang="en-US" sz="1700" b="1" dirty="0"/>
              <a:t>Modification</a:t>
            </a:r>
            <a:r>
              <a:rPr lang="en-US" sz="1700" dirty="0"/>
              <a:t>: Increased size of areas of refuge from 30"x40" to 30"x 52" </a:t>
            </a:r>
          </a:p>
          <a:p>
            <a:pPr marL="0" indent="0">
              <a:buNone/>
            </a:pPr>
            <a:r>
              <a:rPr lang="en-US" sz="1900" dirty="0"/>
              <a:t>• </a:t>
            </a:r>
            <a:r>
              <a:rPr lang="en-US" sz="1900" b="1" dirty="0"/>
              <a:t>1010.1.1 - Max. door width</a:t>
            </a:r>
          </a:p>
          <a:p>
            <a:pPr marL="342900" lvl="1" indent="0">
              <a:buNone/>
            </a:pPr>
            <a:r>
              <a:rPr lang="en-US" sz="1700" dirty="0"/>
              <a:t>o </a:t>
            </a:r>
            <a:r>
              <a:rPr lang="en-US" sz="1700" b="1" dirty="0"/>
              <a:t>Modification</a:t>
            </a:r>
            <a:r>
              <a:rPr lang="en-US" sz="1700" dirty="0"/>
              <a:t>: Door width no longer limited to 4 ft. max. (if all other requirements met) </a:t>
            </a:r>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7863977-BA18-43B1-80C3-38FAD0BB5D85}"/>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5 of 8  </a:t>
            </a:r>
          </a:p>
        </p:txBody>
      </p:sp>
    </p:spTree>
    <p:extLst>
      <p:ext uri="{BB962C8B-B14F-4D97-AF65-F5344CB8AC3E}">
        <p14:creationId xmlns:p14="http://schemas.microsoft.com/office/powerpoint/2010/main" val="191521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a:bodyPr>
          <a:lstStyle/>
          <a:p>
            <a:r>
              <a:rPr lang="en-US" sz="1900" b="1" dirty="0"/>
              <a:t>1105.1.1 - Accessible entrances </a:t>
            </a:r>
          </a:p>
          <a:p>
            <a:pPr marL="342900" lvl="1" indent="0">
              <a:buNone/>
            </a:pPr>
            <a:r>
              <a:rPr lang="en-US" sz="1700" dirty="0"/>
              <a:t>o </a:t>
            </a:r>
            <a:r>
              <a:rPr lang="en-US" sz="1700" b="1" dirty="0"/>
              <a:t>Addition</a:t>
            </a:r>
            <a:r>
              <a:rPr lang="en-US" sz="1700" dirty="0"/>
              <a:t>: Now requires automatic doors at public entrances for larger buildings in A, B, M, R-1 uses with occupant load exceeding 300 </a:t>
            </a:r>
          </a:p>
          <a:p>
            <a:pPr marL="0" indent="0">
              <a:buNone/>
            </a:pPr>
            <a:r>
              <a:rPr lang="en-US" sz="1900" dirty="0"/>
              <a:t>•</a:t>
            </a:r>
            <a:r>
              <a:rPr lang="en-US" dirty="0"/>
              <a:t> </a:t>
            </a:r>
            <a:r>
              <a:rPr lang="en-US" sz="1900" b="1" dirty="0"/>
              <a:t>1107.2 - Vehicle charging stations </a:t>
            </a:r>
          </a:p>
          <a:p>
            <a:pPr marL="342900" lvl="1" indent="0">
              <a:buNone/>
            </a:pPr>
            <a:r>
              <a:rPr lang="en-US" sz="1700" dirty="0"/>
              <a:t>o </a:t>
            </a:r>
            <a:r>
              <a:rPr lang="en-US" sz="1700" b="1" dirty="0"/>
              <a:t>Addition</a:t>
            </a:r>
            <a:r>
              <a:rPr lang="en-US" sz="1700" dirty="0"/>
              <a:t>: Now requires 5% of charging spaces to be van accessible parking spaces </a:t>
            </a:r>
          </a:p>
          <a:p>
            <a:pPr marL="0" indent="0">
              <a:buNone/>
            </a:pPr>
            <a:r>
              <a:rPr lang="en-US" sz="1900" dirty="0"/>
              <a:t>•</a:t>
            </a:r>
            <a:r>
              <a:rPr lang="en-US" dirty="0"/>
              <a:t> </a:t>
            </a:r>
            <a:r>
              <a:rPr lang="en-US" sz="1900" b="1" dirty="0"/>
              <a:t>1202.3 - Unvented attics </a:t>
            </a:r>
          </a:p>
          <a:p>
            <a:pPr marL="342900" lvl="1" indent="0">
              <a:buNone/>
            </a:pPr>
            <a:r>
              <a:rPr lang="en-US" sz="1700" dirty="0"/>
              <a:t>o </a:t>
            </a:r>
            <a:r>
              <a:rPr lang="en-US" sz="1700" b="1" dirty="0"/>
              <a:t>Modification</a:t>
            </a:r>
            <a:r>
              <a:rPr lang="en-US" sz="1700" dirty="0"/>
              <a:t>: Expands alternatives for unvented attic spaces if air permeable insulation and 'vapor diffusion ports' (new definition) are used </a:t>
            </a:r>
          </a:p>
          <a:p>
            <a:pPr marL="0" indent="0">
              <a:buNone/>
            </a:pPr>
            <a:r>
              <a:rPr lang="en-US" sz="1900" dirty="0"/>
              <a:t>• </a:t>
            </a:r>
            <a:r>
              <a:rPr lang="en-US" sz="1900" b="1" dirty="0"/>
              <a:t>1207 - Classroom acoustics </a:t>
            </a:r>
          </a:p>
          <a:p>
            <a:pPr marL="342900" lvl="1" indent="0">
              <a:buNone/>
            </a:pPr>
            <a:r>
              <a:rPr lang="en-US" sz="1700" dirty="0"/>
              <a:t>o </a:t>
            </a:r>
            <a:r>
              <a:rPr lang="en-US" sz="1700" b="1" dirty="0"/>
              <a:t>Addition</a:t>
            </a:r>
            <a:r>
              <a:rPr lang="en-US" sz="1700" dirty="0"/>
              <a:t>: Now requires Group E classrooms to comply with acoustics standards in ICC/ANSI A117.1-2017 </a:t>
            </a:r>
          </a:p>
          <a:p>
            <a:pPr marL="0" indent="0">
              <a:buNone/>
            </a:pPr>
            <a:r>
              <a:rPr lang="en-US" sz="1900" dirty="0"/>
              <a:t>• </a:t>
            </a:r>
            <a:r>
              <a:rPr lang="en-US" sz="1900" b="1" dirty="0"/>
              <a:t>1210.3 - Restroom privacy </a:t>
            </a:r>
          </a:p>
          <a:p>
            <a:pPr marL="342900" lvl="1" indent="0">
              <a:buNone/>
            </a:pPr>
            <a:r>
              <a:rPr lang="en-US" sz="1700" dirty="0"/>
              <a:t>o </a:t>
            </a:r>
            <a:r>
              <a:rPr lang="en-US" sz="1700" b="1" dirty="0"/>
              <a:t>Addition</a:t>
            </a:r>
            <a:r>
              <a:rPr lang="en-US" sz="1700" dirty="0"/>
              <a:t>: New requirement to provide privacy screening at entrance to public restrooms designed for more than one occupant </a:t>
            </a:r>
          </a:p>
          <a:p>
            <a:pPr marL="0" indent="0">
              <a:buNone/>
            </a:pPr>
            <a:r>
              <a:rPr lang="en-US" sz="1900" dirty="0"/>
              <a:t>• </a:t>
            </a:r>
            <a:r>
              <a:rPr lang="en-US" sz="1900" b="1" dirty="0"/>
              <a:t>Chapter 29 - Various sections </a:t>
            </a:r>
          </a:p>
          <a:p>
            <a:pPr marL="342900" lvl="1" indent="0">
              <a:buNone/>
            </a:pPr>
            <a:r>
              <a:rPr lang="en-US" sz="1700" dirty="0"/>
              <a:t>o Additional methods added to determine number and distribution of toilet and bathing facilities </a:t>
            </a:r>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EBF6EF02-DA65-476A-B8EE-647B5068EACD}"/>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6 of 8  </a:t>
            </a:r>
          </a:p>
        </p:txBody>
      </p:sp>
    </p:spTree>
    <p:extLst>
      <p:ext uri="{BB962C8B-B14F-4D97-AF65-F5344CB8AC3E}">
        <p14:creationId xmlns:p14="http://schemas.microsoft.com/office/powerpoint/2010/main" val="27892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2021 INTERNATIONAL BUILDING CODE</a:t>
            </a:r>
          </a:p>
          <a:p>
            <a:pPr algn="ctr"/>
            <a:r>
              <a:rPr lang="en-US" sz="3600" b="1" dirty="0">
                <a:latin typeface="Century Gothic" panose="020B0502020202020204" pitchFamily="34" charset="0"/>
              </a:rPr>
              <a:t>SIGNIFICANT CHANGES  </a:t>
            </a: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380066"/>
            <a:ext cx="7886700" cy="5397062"/>
          </a:xfrm>
        </p:spPr>
        <p:txBody>
          <a:bodyPr>
            <a:normAutofit/>
          </a:bodyPr>
          <a:lstStyle/>
          <a:p>
            <a:pPr marL="0" indent="0">
              <a:buNone/>
            </a:pPr>
            <a:r>
              <a:rPr lang="en-US" sz="1900" dirty="0"/>
              <a:t>• </a:t>
            </a:r>
            <a:r>
              <a:rPr lang="en-US" sz="1900" b="1" dirty="0"/>
              <a:t>3005.4 - Elevator machine rooms </a:t>
            </a:r>
          </a:p>
          <a:p>
            <a:pPr marL="342900" lvl="1" indent="0">
              <a:buNone/>
            </a:pPr>
            <a:r>
              <a:rPr lang="en-US" sz="1700" dirty="0"/>
              <a:t>o </a:t>
            </a:r>
            <a:r>
              <a:rPr lang="en-US" sz="1700" b="1" dirty="0"/>
              <a:t>Amendment</a:t>
            </a:r>
            <a:r>
              <a:rPr lang="en-US" sz="1700" dirty="0"/>
              <a:t>: Revises exceptions for machine room enclosures. All machine rooms will be required to be rated, except if in an atrium or parking garage. </a:t>
            </a:r>
          </a:p>
          <a:p>
            <a:pPr marL="0" indent="0">
              <a:buNone/>
            </a:pPr>
            <a:r>
              <a:rPr lang="en-US" sz="1900" dirty="0"/>
              <a:t>• </a:t>
            </a:r>
            <a:r>
              <a:rPr lang="en-US" sz="1900" b="1" dirty="0"/>
              <a:t>3103.1 - Special event structure</a:t>
            </a:r>
          </a:p>
          <a:p>
            <a:pPr marL="342900" lvl="1" indent="0">
              <a:buNone/>
            </a:pPr>
            <a:r>
              <a:rPr lang="en-US" sz="1700" dirty="0"/>
              <a:t>o </a:t>
            </a:r>
            <a:r>
              <a:rPr lang="en-US" sz="1700" b="1" dirty="0"/>
              <a:t>Clarification</a:t>
            </a:r>
            <a:r>
              <a:rPr lang="en-US" sz="1700" dirty="0"/>
              <a:t>: Temp structures now include Special Event Structures (outdoor stages, etc.) </a:t>
            </a:r>
          </a:p>
          <a:p>
            <a:pPr marL="0" indent="0">
              <a:buNone/>
            </a:pPr>
            <a:r>
              <a:rPr lang="en-US" sz="1900" dirty="0"/>
              <a:t>• </a:t>
            </a:r>
            <a:r>
              <a:rPr lang="en-US" sz="1900" b="1" dirty="0"/>
              <a:t>3111.2 – Solar Thermal Systems</a:t>
            </a:r>
          </a:p>
          <a:p>
            <a:pPr marL="342900" lvl="1" indent="0">
              <a:buNone/>
            </a:pPr>
            <a:r>
              <a:rPr lang="en-US" sz="1700" dirty="0"/>
              <a:t>o </a:t>
            </a:r>
            <a:r>
              <a:rPr lang="en-US" sz="1700" b="1" dirty="0"/>
              <a:t>Addition</a:t>
            </a:r>
            <a:r>
              <a:rPr lang="en-US" sz="1700" dirty="0"/>
              <a:t>: Where light-transmitting plastic covers are used, solar thermal collectors shall be designed in accordance with Section 2606.12.</a:t>
            </a:r>
          </a:p>
          <a:p>
            <a:pPr marL="0" indent="0">
              <a:buNone/>
            </a:pPr>
            <a:r>
              <a:rPr lang="en-US" sz="1900" dirty="0"/>
              <a:t>• </a:t>
            </a:r>
            <a:r>
              <a:rPr lang="en-US" sz="1900" b="1" dirty="0"/>
              <a:t>3114 - Public restrooms in flood hazard areas </a:t>
            </a:r>
          </a:p>
          <a:p>
            <a:pPr marL="342900" lvl="1" indent="0">
              <a:buNone/>
            </a:pPr>
            <a:r>
              <a:rPr lang="en-US" sz="1700" dirty="0"/>
              <a:t>o </a:t>
            </a:r>
            <a:r>
              <a:rPr lang="en-US" sz="1700" b="1" dirty="0"/>
              <a:t>Addition</a:t>
            </a:r>
            <a:r>
              <a:rPr lang="en-US" sz="1700" dirty="0"/>
              <a:t>: New requirements for public restrooms on public land (parks, etc.) that are in flood hazard areas </a:t>
            </a:r>
          </a:p>
          <a:p>
            <a:pPr marL="0" indent="0">
              <a:buNone/>
            </a:pPr>
            <a:r>
              <a:rPr lang="en-US" sz="1900" dirty="0"/>
              <a:t>• </a:t>
            </a:r>
            <a:r>
              <a:rPr lang="en-US" sz="1900" b="1" dirty="0"/>
              <a:t>3115 - Shipping containers </a:t>
            </a:r>
          </a:p>
          <a:p>
            <a:pPr marL="342900" lvl="1" indent="0">
              <a:buNone/>
            </a:pPr>
            <a:r>
              <a:rPr lang="en-US" sz="1700" dirty="0"/>
              <a:t>o </a:t>
            </a:r>
            <a:r>
              <a:rPr lang="en-US" sz="1700" b="1" dirty="0"/>
              <a:t>Addition</a:t>
            </a:r>
            <a:r>
              <a:rPr lang="en-US" sz="1700" dirty="0"/>
              <a:t>: IBC now recognizes shipping containers as buildings if they comply with certain standards, shipping containers are valid for safe construction </a:t>
            </a:r>
          </a:p>
          <a:p>
            <a:pPr marL="342900" lvl="1" indent="0">
              <a:buNone/>
            </a:pPr>
            <a:r>
              <a:rPr lang="en-US" sz="1700" b="1" i="1" dirty="0"/>
              <a:t>Note: The Land Development Code Book does not allow shipping containers</a:t>
            </a:r>
          </a:p>
          <a:p>
            <a:pPr marL="0" indent="0">
              <a:buNone/>
            </a:pPr>
            <a:r>
              <a:rPr lang="en-US" sz="1900" dirty="0"/>
              <a:t>• </a:t>
            </a:r>
            <a:r>
              <a:rPr lang="en-US" sz="1900" b="1" dirty="0"/>
              <a:t>3313 - Fire protection </a:t>
            </a:r>
          </a:p>
          <a:p>
            <a:pPr marL="342900" lvl="1" indent="0">
              <a:buNone/>
            </a:pPr>
            <a:r>
              <a:rPr lang="en-US" sz="1700" dirty="0"/>
              <a:t>o </a:t>
            </a:r>
            <a:r>
              <a:rPr lang="en-US" sz="1700" b="1" dirty="0"/>
              <a:t>Modification</a:t>
            </a:r>
            <a:r>
              <a:rPr lang="en-US" sz="1700" dirty="0"/>
              <a:t>: Expands requirements to </a:t>
            </a:r>
          </a:p>
          <a:p>
            <a:pPr marL="0" indent="0">
              <a:buNone/>
            </a:pPr>
            <a:endParaRPr lang="en-US" dirty="0"/>
          </a:p>
          <a:p>
            <a:endParaRPr lang="en-US" dirty="0"/>
          </a:p>
          <a:p>
            <a:endParaRPr lang="en-US" dirty="0"/>
          </a:p>
          <a:p>
            <a:pPr marL="0" indent="0">
              <a:buNone/>
            </a:pPr>
            <a:endParaRPr lang="en-US" sz="2400" dirty="0"/>
          </a:p>
          <a:p>
            <a:pPr marL="342900" lvl="1"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164AC4C-F736-4CB6-9262-C45DD8A71623}"/>
              </a:ext>
            </a:extLst>
          </p:cNvPr>
          <p:cNvSpPr txBox="1"/>
          <p:nvPr/>
        </p:nvSpPr>
        <p:spPr>
          <a:xfrm>
            <a:off x="7962266" y="6488668"/>
            <a:ext cx="1192955" cy="369332"/>
          </a:xfrm>
          <a:prstGeom prst="rect">
            <a:avLst/>
          </a:prstGeom>
          <a:noFill/>
        </p:spPr>
        <p:txBody>
          <a:bodyPr wrap="none" rtlCol="0">
            <a:spAutoFit/>
          </a:bodyPr>
          <a:lstStyle/>
          <a:p>
            <a:r>
              <a:rPr lang="en-US" b="1" dirty="0">
                <a:solidFill>
                  <a:schemeClr val="accent1">
                    <a:lumMod val="75000"/>
                  </a:schemeClr>
                </a:solidFill>
              </a:rPr>
              <a:t>IBC 7 of 8  </a:t>
            </a:r>
          </a:p>
        </p:txBody>
      </p:sp>
    </p:spTree>
    <p:extLst>
      <p:ext uri="{BB962C8B-B14F-4D97-AF65-F5344CB8AC3E}">
        <p14:creationId xmlns:p14="http://schemas.microsoft.com/office/powerpoint/2010/main" val="237754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4262</Words>
  <Application>Microsoft Office PowerPoint</Application>
  <PresentationFormat>On-screen Show (4:3)</PresentationFormat>
  <Paragraphs>547</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Century Gothic</vt:lpstr>
      <vt:lpstr>Times New Roman</vt:lpstr>
      <vt:lpstr>Wingdings</vt:lpstr>
      <vt:lpstr>Office Theme</vt:lpstr>
      <vt:lpstr> </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2021 INTERNATIONAL FIRE CODE SIGNIFICANT CHANGES </vt:lpstr>
      <vt:lpstr>PowerPoint Presentation</vt:lpstr>
    </vt:vector>
  </TitlesOfParts>
  <Company>City of Laredo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&amp; Zoning Commission</dc:title>
  <dc:creator>James Kirby Snideman</dc:creator>
  <cp:lastModifiedBy>Blanca E. Sanchez</cp:lastModifiedBy>
  <cp:revision>185</cp:revision>
  <dcterms:created xsi:type="dcterms:W3CDTF">2020-04-28T13:24:17Z</dcterms:created>
  <dcterms:modified xsi:type="dcterms:W3CDTF">2024-09-11T16:00:01Z</dcterms:modified>
</cp:coreProperties>
</file>